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69"/>
  </p:notesMasterIdLst>
  <p:sldIdLst>
    <p:sldId id="598" r:id="rId3"/>
    <p:sldId id="360" r:id="rId4"/>
    <p:sldId id="363" r:id="rId5"/>
    <p:sldId id="364" r:id="rId6"/>
    <p:sldId id="365" r:id="rId7"/>
    <p:sldId id="367" r:id="rId8"/>
    <p:sldId id="368" r:id="rId9"/>
    <p:sldId id="370" r:id="rId10"/>
    <p:sldId id="371" r:id="rId11"/>
    <p:sldId id="373" r:id="rId12"/>
    <p:sldId id="374" r:id="rId13"/>
    <p:sldId id="375" r:id="rId14"/>
    <p:sldId id="779" r:id="rId15"/>
    <p:sldId id="378" r:id="rId16"/>
    <p:sldId id="379" r:id="rId17"/>
    <p:sldId id="380" r:id="rId18"/>
    <p:sldId id="381" r:id="rId19"/>
    <p:sldId id="383" r:id="rId20"/>
    <p:sldId id="384" r:id="rId21"/>
    <p:sldId id="385" r:id="rId22"/>
    <p:sldId id="406" r:id="rId23"/>
    <p:sldId id="395" r:id="rId24"/>
    <p:sldId id="396" r:id="rId25"/>
    <p:sldId id="398" r:id="rId26"/>
    <p:sldId id="401" r:id="rId27"/>
    <p:sldId id="402" r:id="rId28"/>
    <p:sldId id="405" r:id="rId29"/>
    <p:sldId id="404" r:id="rId30"/>
    <p:sldId id="410" r:id="rId31"/>
    <p:sldId id="439" r:id="rId32"/>
    <p:sldId id="386" r:id="rId33"/>
    <p:sldId id="391" r:id="rId34"/>
    <p:sldId id="393" r:id="rId35"/>
    <p:sldId id="411" r:id="rId36"/>
    <p:sldId id="412" r:id="rId37"/>
    <p:sldId id="414" r:id="rId38"/>
    <p:sldId id="413" r:id="rId39"/>
    <p:sldId id="417" r:id="rId40"/>
    <p:sldId id="418" r:id="rId41"/>
    <p:sldId id="419" r:id="rId42"/>
    <p:sldId id="420" r:id="rId43"/>
    <p:sldId id="421" r:id="rId44"/>
    <p:sldId id="422" r:id="rId45"/>
    <p:sldId id="424" r:id="rId46"/>
    <p:sldId id="447" r:id="rId47"/>
    <p:sldId id="440" r:id="rId48"/>
    <p:sldId id="441" r:id="rId49"/>
    <p:sldId id="426" r:id="rId50"/>
    <p:sldId id="780" r:id="rId51"/>
    <p:sldId id="429" r:id="rId52"/>
    <p:sldId id="713" r:id="rId53"/>
    <p:sldId id="715" r:id="rId54"/>
    <p:sldId id="430" r:id="rId55"/>
    <p:sldId id="431" r:id="rId56"/>
    <p:sldId id="432" r:id="rId57"/>
    <p:sldId id="433" r:id="rId58"/>
    <p:sldId id="434" r:id="rId59"/>
    <p:sldId id="448" r:id="rId60"/>
    <p:sldId id="449" r:id="rId61"/>
    <p:sldId id="767" r:id="rId62"/>
    <p:sldId id="436" r:id="rId63"/>
    <p:sldId id="457" r:id="rId64"/>
    <p:sldId id="759" r:id="rId65"/>
    <p:sldId id="760" r:id="rId66"/>
    <p:sldId id="761" r:id="rId67"/>
    <p:sldId id="781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8B9"/>
    <a:srgbClr val="001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571DAA-4490-A644-95E2-4EB8D3701D61}" v="13" dt="2021-01-19T03:50:32.9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99"/>
    <p:restoredTop sz="89408"/>
  </p:normalViewPr>
  <p:slideViewPr>
    <p:cSldViewPr snapToGrid="0" snapToObjects="1">
      <p:cViewPr varScale="1">
        <p:scale>
          <a:sx n="127" d="100"/>
          <a:sy n="127" d="100"/>
        </p:scale>
        <p:origin x="1216" y="192"/>
      </p:cViewPr>
      <p:guideLst/>
    </p:cSldViewPr>
  </p:slideViewPr>
  <p:outlineViewPr>
    <p:cViewPr>
      <p:scale>
        <a:sx n="33" d="100"/>
        <a:sy n="33" d="100"/>
      </p:scale>
      <p:origin x="0" y="-500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microsoft.com/office/2015/10/relationships/revisionInfo" Target="revisionInfo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136B9E-612C-4041-827B-795ACB68482F}" type="datetimeFigureOut">
              <a:rPr lang="en-US" smtClean="0"/>
              <a:t>1/26/26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A2D53A-2AF6-4DBF-B05A-A2E1C1065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42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06C42A-5AA1-B144-8688-E824ABDD91B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755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2D53A-2AF6-4DBF-B05A-A2E1C10652A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21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2D53A-2AF6-4DBF-B05A-A2E1C10652A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46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eld of exploratory data analysis came of age when this book appeared in 1977.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2D53A-2AF6-4DBF-B05A-A2E1C10652A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49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Draw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density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trend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2D53A-2AF6-4DBF-B05A-A2E1C10652A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501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Draw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density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trend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2D53A-2AF6-4DBF-B05A-A2E1C10652A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24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2D53A-2AF6-4DBF-B05A-A2E1C10652A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119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2D53A-2AF6-4DBF-B05A-A2E1C10652A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04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2D53A-2AF6-4DBF-B05A-A2E1C10652A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28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/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A linear relation is strong if the points lie close to a straight line, and weak</a:t>
            </a:r>
            <a:endParaRPr lang="zh-CN" altLang="zh-CN" sz="1200" kern="1200" dirty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+mn-cs"/>
            </a:endParaRPr>
          </a:p>
          <a:p>
            <a:pPr eaLnBrk="0" fontAlgn="base" hangingPunct="0"/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if they are widely scattered about a line.</a:t>
            </a:r>
            <a:endParaRPr lang="zh-CN" altLang="zh-CN" sz="1200" kern="1200" dirty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+mn-cs"/>
            </a:endParaRPr>
          </a:p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2D53A-2AF6-4DBF-B05A-A2E1C10652A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154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 b="0" i="0">
                <a:latin typeface="LM Sans 12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LM Sans 12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LM Sans 12" pitchFamily="2" charset="77"/>
              </a:defRPr>
            </a:lvl1pPr>
          </a:lstStyle>
          <a:p>
            <a:fld id="{0087BB83-6069-5645-ADCA-76FCB71DDFFB}" type="datetime1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LM Sans 12" pitchFamily="2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LM Sans 12" pitchFamily="2" charset="77"/>
              </a:defRPr>
            </a:lvl1pPr>
          </a:lstStyle>
          <a:p>
            <a:fld id="{6DCFA791-3060-7643-8677-86D470F575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153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3BDF5-0239-574F-A4D6-FD78527E0FD7}" type="datetime1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05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C27D9-4B93-764C-AC3D-BF1F0A72817A}" type="datetime1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2158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 b="1" i="0">
                <a:latin typeface="LM Sans 12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LM Sans 12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M Sans 12" panose="00000500000000000000" pitchFamily="50" charset="0"/>
              </a:defRPr>
            </a:lvl1pPr>
          </a:lstStyle>
          <a:p>
            <a:fld id="{C79BAC38-34E9-4242-BB0A-BE2DDD9404B1}" type="datetime1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M Sans 12" panose="000005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M Sans 12" panose="00000500000000000000" pitchFamily="50" charset="0"/>
              </a:defRPr>
            </a:lvl1pPr>
          </a:lstStyle>
          <a:p>
            <a:fld id="{6DCFA791-3060-7643-8677-86D470F575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8377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LM Sans 12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M Sans 12" panose="00000500000000000000" pitchFamily="50" charset="0"/>
              </a:defRPr>
            </a:lvl1pPr>
            <a:lvl2pPr>
              <a:defRPr>
                <a:latin typeface="LM Sans 12" panose="00000500000000000000" pitchFamily="50" charset="0"/>
              </a:defRPr>
            </a:lvl2pPr>
            <a:lvl3pPr>
              <a:defRPr>
                <a:latin typeface="LM Sans 12" panose="00000500000000000000" pitchFamily="50" charset="0"/>
              </a:defRPr>
            </a:lvl3pPr>
            <a:lvl4pPr>
              <a:defRPr>
                <a:latin typeface="LM Sans 12" panose="00000500000000000000" pitchFamily="50" charset="0"/>
              </a:defRPr>
            </a:lvl4pPr>
            <a:lvl5pPr>
              <a:defRPr>
                <a:latin typeface="LM Sans 12" panose="00000500000000000000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M Sans 12" panose="00000500000000000000" pitchFamily="50" charset="0"/>
              </a:defRPr>
            </a:lvl1pPr>
          </a:lstStyle>
          <a:p>
            <a:fld id="{7FB79824-1599-2D45-A02C-28CD09FD7E14}" type="datetime1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M Sans 12" panose="000005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M Sans 12" panose="00000500000000000000" pitchFamily="50" charset="0"/>
              </a:defRPr>
            </a:lvl1pPr>
          </a:lstStyle>
          <a:p>
            <a:fld id="{6DCFA791-3060-7643-8677-86D470F575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4021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4C929-4B2D-344A-9EF2-AB3A1E2C9CD2}" type="datetime1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35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badi MT Condensed Extra Bold" panose="020B0306030101010103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defRPr>
                <a:latin typeface="Abadi MT Condensed Light" panose="020B0306030101010103" pitchFamily="34" charset="77"/>
              </a:defRPr>
            </a:lvl1pPr>
            <a:lvl2pPr>
              <a:defRPr>
                <a:latin typeface="Abadi MT Condensed Light" panose="020B0306030101010103" pitchFamily="34" charset="77"/>
              </a:defRPr>
            </a:lvl2pPr>
            <a:lvl3pPr>
              <a:defRPr>
                <a:latin typeface="Abadi MT Condensed Light" panose="020B0306030101010103" pitchFamily="34" charset="77"/>
              </a:defRPr>
            </a:lvl3pPr>
            <a:lvl4pPr>
              <a:defRPr>
                <a:latin typeface="Abadi MT Condensed Light" panose="020B0306030101010103" pitchFamily="34" charset="77"/>
              </a:defRPr>
            </a:lvl4pPr>
            <a:lvl5pPr>
              <a:defRPr>
                <a:latin typeface="Abadi MT Condensed Light" panose="020B0306030101010103" pitchFamily="34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defRPr>
                <a:latin typeface="Abadi MT Condensed Light" panose="020B0306030101010103" pitchFamily="34" charset="77"/>
              </a:defRPr>
            </a:lvl1pPr>
            <a:lvl2pPr>
              <a:defRPr>
                <a:latin typeface="Abadi MT Condensed Light" panose="020B0306030101010103" pitchFamily="34" charset="77"/>
              </a:defRPr>
            </a:lvl2pPr>
            <a:lvl3pPr>
              <a:defRPr>
                <a:latin typeface="Abadi MT Condensed Light" panose="020B0306030101010103" pitchFamily="34" charset="77"/>
              </a:defRPr>
            </a:lvl3pPr>
            <a:lvl4pPr>
              <a:defRPr>
                <a:latin typeface="Abadi MT Condensed Light" panose="020B0306030101010103" pitchFamily="34" charset="77"/>
              </a:defRPr>
            </a:lvl4pPr>
            <a:lvl5pPr>
              <a:defRPr>
                <a:latin typeface="Abadi MT Condensed Light" panose="020B0306030101010103" pitchFamily="34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badi MT Condensed Light" panose="020B0306030101010103" pitchFamily="34" charset="77"/>
              </a:defRPr>
            </a:lvl1pPr>
          </a:lstStyle>
          <a:p>
            <a:fld id="{A4374B65-6519-484E-9C47-1615B510C388}" type="datetime1">
              <a:rPr lang="en-US" smtClean="0"/>
              <a:t>1/26/26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badi MT Condensed Light" panose="020B0306030101010103" pitchFamily="34" charset="77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badi MT Condensed Light" panose="020B0306030101010103" pitchFamily="34" charset="77"/>
              </a:defRPr>
            </a:lvl1pPr>
          </a:lstStyle>
          <a:p>
            <a:fld id="{6DCFA791-3060-7643-8677-86D470F575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88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C67E8-81BB-D44F-BCB5-3D37BB91F17C}" type="datetime1">
              <a:rPr lang="en-US" smtClean="0"/>
              <a:t>1/26/26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770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B1A99-7612-EB4B-AEAB-054269ECF55E}" type="datetime1">
              <a:rPr lang="en-US" smtClean="0"/>
              <a:t>1/26/26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018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28C00-98BB-0A4C-9B7A-E0C9A0D6114B}" type="datetime1">
              <a:rPr lang="en-US" smtClean="0"/>
              <a:t>1/26/26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593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EB20C-F5DC-D045-90B5-4CACA0C6E147}" type="datetime1">
              <a:rPr lang="en-US" smtClean="0"/>
              <a:t>1/26/26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92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LM Sans 12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LM Sans 12" pitchFamily="2" charset="77"/>
              </a:defRPr>
            </a:lvl1pPr>
            <a:lvl2pPr>
              <a:defRPr b="0" i="0">
                <a:latin typeface="LM Sans 12" pitchFamily="2" charset="77"/>
              </a:defRPr>
            </a:lvl2pPr>
            <a:lvl3pPr>
              <a:defRPr b="0" i="0">
                <a:latin typeface="LM Sans 12" pitchFamily="2" charset="77"/>
              </a:defRPr>
            </a:lvl3pPr>
            <a:lvl4pPr>
              <a:defRPr b="0" i="0">
                <a:latin typeface="LM Sans 12" pitchFamily="2" charset="77"/>
              </a:defRPr>
            </a:lvl4pPr>
            <a:lvl5pPr>
              <a:defRPr b="0" i="0">
                <a:latin typeface="LM Sans 12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LM Sans 12" pitchFamily="2" charset="77"/>
              </a:defRPr>
            </a:lvl1pPr>
          </a:lstStyle>
          <a:p>
            <a:fld id="{D1541F2A-0A8E-E04C-83E9-B55E2C4BD3B8}" type="datetime1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LM Sans 12" pitchFamily="2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LM Sans 12" pitchFamily="2" charset="77"/>
              </a:defRPr>
            </a:lvl1pPr>
          </a:lstStyle>
          <a:p>
            <a:fld id="{6DCFA791-3060-7643-8677-86D470F575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0389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0FE27-42F5-B748-8D36-C704C35B5F61}" type="datetime1">
              <a:rPr lang="en-US" smtClean="0"/>
              <a:t>1/26/26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2318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F0BD-E983-D747-A8CF-D828D6BC397B}" type="datetime1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1038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2D53B-9D60-AB4F-90EE-829E25AB6707}" type="datetime1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992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F400-3976-C44A-A18D-6C94AABA8A32}" type="datetime1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50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badi MT Condensed Extra Bold" panose="020B0306030101010103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defRPr>
                <a:latin typeface="Abadi MT Condensed Light" panose="020B0306030101010103" pitchFamily="34" charset="77"/>
              </a:defRPr>
            </a:lvl1pPr>
            <a:lvl2pPr>
              <a:defRPr>
                <a:latin typeface="Abadi MT Condensed Light" panose="020B0306030101010103" pitchFamily="34" charset="77"/>
              </a:defRPr>
            </a:lvl2pPr>
            <a:lvl3pPr>
              <a:defRPr>
                <a:latin typeface="Abadi MT Condensed Light" panose="020B0306030101010103" pitchFamily="34" charset="77"/>
              </a:defRPr>
            </a:lvl3pPr>
            <a:lvl4pPr>
              <a:defRPr>
                <a:latin typeface="Abadi MT Condensed Light" panose="020B0306030101010103" pitchFamily="34" charset="77"/>
              </a:defRPr>
            </a:lvl4pPr>
            <a:lvl5pPr>
              <a:defRPr>
                <a:latin typeface="Abadi MT Condensed Light" panose="020B0306030101010103" pitchFamily="34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defRPr>
                <a:latin typeface="Abadi MT Condensed Light" panose="020B0306030101010103" pitchFamily="34" charset="77"/>
              </a:defRPr>
            </a:lvl1pPr>
            <a:lvl2pPr>
              <a:defRPr>
                <a:latin typeface="Abadi MT Condensed Light" panose="020B0306030101010103" pitchFamily="34" charset="77"/>
              </a:defRPr>
            </a:lvl2pPr>
            <a:lvl3pPr>
              <a:defRPr>
                <a:latin typeface="Abadi MT Condensed Light" panose="020B0306030101010103" pitchFamily="34" charset="77"/>
              </a:defRPr>
            </a:lvl3pPr>
            <a:lvl4pPr>
              <a:defRPr>
                <a:latin typeface="Abadi MT Condensed Light" panose="020B0306030101010103" pitchFamily="34" charset="77"/>
              </a:defRPr>
            </a:lvl4pPr>
            <a:lvl5pPr>
              <a:defRPr>
                <a:latin typeface="Abadi MT Condensed Light" panose="020B0306030101010103" pitchFamily="34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badi MT Condensed Light" panose="020B0306030101010103" pitchFamily="34" charset="77"/>
              </a:defRPr>
            </a:lvl1pPr>
          </a:lstStyle>
          <a:p>
            <a:fld id="{22914C91-D3CC-304D-BFA5-F9081609BE0B}" type="datetime1">
              <a:rPr lang="en-US" smtClean="0"/>
              <a:t>1/26/26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badi MT Condensed Light" panose="020B0306030101010103" pitchFamily="34" charset="77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badi MT Condensed Light" panose="020B0306030101010103" pitchFamily="34" charset="77"/>
              </a:defRPr>
            </a:lvl1pPr>
          </a:lstStyle>
          <a:p>
            <a:fld id="{6DCFA791-3060-7643-8677-86D470F575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213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3C1F-7F2F-8B42-8C30-A79DDFC00DD2}" type="datetime1">
              <a:rPr lang="en-US" smtClean="0"/>
              <a:t>1/26/26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50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2F2CC-AA9C-B441-87E4-FB44AF6D6EAA}" type="datetime1">
              <a:rPr lang="en-US" smtClean="0"/>
              <a:t>1/26/26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124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FFD9B-982E-0F42-AA9F-618F9A6E5497}" type="datetime1">
              <a:rPr lang="en-US" smtClean="0"/>
              <a:t>1/26/26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40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B0F5A-7AE4-DB46-9BBC-EAD60A41D2B3}" type="datetime1">
              <a:rPr lang="en-US" smtClean="0"/>
              <a:t>1/26/26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822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444E-DD9F-594E-9465-137A3F198EDA}" type="datetime1">
              <a:rPr lang="en-US" smtClean="0"/>
              <a:t>1/26/26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010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badi MT Condensed Light" panose="020B0306030101010103" pitchFamily="34" charset="77"/>
              </a:defRPr>
            </a:lvl1pPr>
          </a:lstStyle>
          <a:p>
            <a:fld id="{F421C839-935C-5241-89DE-AA244A86C926}" type="datetime1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badi MT Condensed Light" panose="020B0306030101010103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badi MT Condensed Light" panose="020B0306030101010103" pitchFamily="34" charset="77"/>
              </a:defRPr>
            </a:lvl1pPr>
          </a:lstStyle>
          <a:p>
            <a:fld id="{6DCFA791-3060-7643-8677-86D470F575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948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badi MT Condensed Extra Bold" panose="020B0306030101010103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badi MT Condensed Light" panose="020B03060301010101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badi MT Condensed Light" panose="020B03060301010101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badi MT Condensed Light" panose="020B03060301010101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badi MT Condensed Light" panose="020B03060301010101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badi MT Condensed Light" panose="020B03060301010101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badi MT Condensed Light" panose="020B0306030101010103" pitchFamily="34" charset="77"/>
              </a:defRPr>
            </a:lvl1pPr>
          </a:lstStyle>
          <a:p>
            <a:fld id="{0FB34C5D-9801-E548-9066-35D6B7BD067D}" type="datetime1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badi MT Condensed Light" panose="020B0306030101010103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badi MT Condensed Light" panose="020B0306030101010103" pitchFamily="34" charset="77"/>
              </a:defRPr>
            </a:lvl1pPr>
          </a:lstStyle>
          <a:p>
            <a:fld id="{6DCFA791-3060-7643-8677-86D470F575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02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badi MT Condensed Extra Bold" panose="020B0306030101010103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badi MT Condensed Light" panose="020B03060301010101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badi MT Condensed Light" panose="020B03060301010101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badi MT Condensed Light" panose="020B03060301010101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badi MT Condensed Light" panose="020B03060301010101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badi MT Condensed Light" panose="020B03060301010101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haopeng@cityu.edu.h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B6359-AFC8-5749-ABD8-D22C31534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602" y="1413845"/>
            <a:ext cx="7746794" cy="1729289"/>
          </a:xfrm>
        </p:spPr>
        <p:txBody>
          <a:bodyPr>
            <a:normAutofit fontScale="90000"/>
          </a:bodyPr>
          <a:lstStyle/>
          <a:p>
            <a:r>
              <a:rPr lang="en-HK" sz="5300" dirty="0">
                <a:latin typeface="+mn-lt"/>
              </a:rPr>
              <a:t>SDSC 2005 - Introduction to Computational Social Science </a:t>
            </a:r>
            <a:br>
              <a:rPr lang="en-HK" sz="5300" dirty="0">
                <a:latin typeface="+mn-lt"/>
              </a:rPr>
            </a:br>
            <a:r>
              <a:rPr lang="en-HK" sz="5300" dirty="0">
                <a:latin typeface="+mn-lt"/>
              </a:rPr>
              <a:t>(Lecture 3)</a:t>
            </a:r>
            <a:endParaRPr lang="en-US" b="1" dirty="0">
              <a:latin typeface="+mn-lt"/>
              <a:cs typeface="Al Nile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BB8D86-7309-C04C-901B-36514C3810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2999" y="3230220"/>
            <a:ext cx="6858000" cy="2653748"/>
          </a:xfrm>
        </p:spPr>
        <p:txBody>
          <a:bodyPr>
            <a:normAutofit lnSpcReduction="10000"/>
          </a:bodyPr>
          <a:lstStyle/>
          <a:p>
            <a:endParaRPr lang="en-US" dirty="0">
              <a:latin typeface="LM Sans 12" panose="00000500000000000000" pitchFamily="50" charset="0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r>
              <a:rPr lang="en-US" dirty="0">
                <a:latin typeface="LM Sans 12" panose="00000500000000000000" pitchFamily="50" charset="0"/>
                <a:ea typeface="Apple Symbols" panose="02000000000000000000" pitchFamily="2" charset="-79"/>
                <a:cs typeface="Apple Symbols" panose="02000000000000000000" pitchFamily="2" charset="-79"/>
              </a:rPr>
              <a:t>Hao PENG</a:t>
            </a:r>
          </a:p>
          <a:p>
            <a:r>
              <a:rPr lang="en-US" dirty="0">
                <a:latin typeface="LM Sans 12" panose="00000500000000000000" pitchFamily="50" charset="0"/>
                <a:ea typeface="Apple Symbols" panose="02000000000000000000" pitchFamily="2" charset="-79"/>
                <a:cs typeface="Apple Symbols" panose="02000000000000000000" pitchFamily="2" charset="-79"/>
              </a:rPr>
              <a:t>(</a:t>
            </a:r>
            <a:r>
              <a:rPr lang="en-US" dirty="0">
                <a:latin typeface="LM Sans 12" panose="00000500000000000000" pitchFamily="50" charset="0"/>
                <a:ea typeface="Apple Symbols" panose="02000000000000000000" pitchFamily="2" charset="-79"/>
                <a:cs typeface="Apple Symbols" panose="02000000000000000000" pitchFamily="2" charset="-79"/>
                <a:hlinkClick r:id="rId3"/>
              </a:rPr>
              <a:t>haopeng@cityu.edu.hk</a:t>
            </a:r>
            <a:r>
              <a:rPr lang="en-US" dirty="0">
                <a:latin typeface="LM Sans 12" panose="00000500000000000000" pitchFamily="50" charset="0"/>
                <a:ea typeface="Apple Symbols" panose="02000000000000000000" pitchFamily="2" charset="-79"/>
                <a:cs typeface="Apple Symbols" panose="02000000000000000000" pitchFamily="2" charset="-79"/>
              </a:rPr>
              <a:t>)</a:t>
            </a:r>
          </a:p>
          <a:p>
            <a:r>
              <a:rPr lang="en-US" dirty="0">
                <a:latin typeface="LM Sans 12" panose="00000500000000000000" pitchFamily="50" charset="0"/>
                <a:ea typeface="Apple Symbols" panose="02000000000000000000" pitchFamily="2" charset="-79"/>
                <a:cs typeface="Apple Symbols" panose="02000000000000000000" pitchFamily="2" charset="-79"/>
              </a:rPr>
              <a:t>Department of Data Science</a:t>
            </a:r>
          </a:p>
          <a:p>
            <a:r>
              <a:rPr lang="en-US" dirty="0">
                <a:latin typeface="LM Sans 12" panose="00000500000000000000" pitchFamily="50" charset="0"/>
                <a:ea typeface="Apple Symbols" panose="02000000000000000000" pitchFamily="2" charset="-79"/>
                <a:cs typeface="Apple Symbols" panose="02000000000000000000" pitchFamily="2" charset="-79"/>
              </a:rPr>
              <a:t>City University of Hong Kong</a:t>
            </a:r>
          </a:p>
          <a:p>
            <a:r>
              <a:rPr lang="en-US" dirty="0">
                <a:solidFill>
                  <a:srgbClr val="0019FF"/>
                </a:solidFill>
                <a:latin typeface="LM Sans 12" panose="00000500000000000000" pitchFamily="50" charset="0"/>
                <a:ea typeface="Apple Symbols" panose="02000000000000000000" pitchFamily="2" charset="-79"/>
                <a:cs typeface="Apple Symbols" panose="02000000000000000000" pitchFamily="2" charset="-79"/>
              </a:rPr>
              <a:t>https://</a:t>
            </a:r>
            <a:r>
              <a:rPr lang="en-US" dirty="0" err="1">
                <a:solidFill>
                  <a:srgbClr val="0019FF"/>
                </a:solidFill>
                <a:latin typeface="LM Sans 12" panose="00000500000000000000" pitchFamily="50" charset="0"/>
                <a:ea typeface="Apple Symbols" panose="02000000000000000000" pitchFamily="2" charset="-79"/>
                <a:cs typeface="Apple Symbols" panose="02000000000000000000" pitchFamily="2" charset="-79"/>
              </a:rPr>
              <a:t>haoopeng.github.io</a:t>
            </a:r>
            <a:r>
              <a:rPr lang="en-US" dirty="0">
                <a:solidFill>
                  <a:srgbClr val="0019FF"/>
                </a:solidFill>
                <a:latin typeface="LM Sans 12" panose="00000500000000000000" pitchFamily="50" charset="0"/>
                <a:ea typeface="Apple Symbols" panose="02000000000000000000" pitchFamily="2" charset="-79"/>
                <a:cs typeface="Apple Symbols" panose="02000000000000000000" pitchFamily="2" charset="-79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852969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0CA85-A132-EB6B-1B4C-ACF807EC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8" y="341874"/>
            <a:ext cx="8176683" cy="1325563"/>
          </a:xfrm>
        </p:spPr>
        <p:txBody>
          <a:bodyPr/>
          <a:lstStyle/>
          <a:p>
            <a:r>
              <a:rPr lang="en-US" dirty="0"/>
              <a:t>Numerical (Quantitative)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FB864-D2DF-64D0-7852-1D030A6C4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133" y="1463220"/>
            <a:ext cx="76168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 numerical variable takes values in numbers which allow arithmetic operations.</a:t>
            </a:r>
          </a:p>
          <a:p>
            <a:pPr marL="0" indent="0">
              <a:buNone/>
            </a:pPr>
            <a:r>
              <a:rPr lang="en-US" sz="2400" dirty="0"/>
              <a:t>• </a:t>
            </a:r>
            <a:r>
              <a:rPr lang="en-US" sz="2000" dirty="0"/>
              <a:t>Example: the ”petal length" variable from the Iris data</a:t>
            </a:r>
          </a:p>
          <a:p>
            <a:pPr marL="0" indent="0">
              <a:buNone/>
            </a:pPr>
            <a:r>
              <a:rPr lang="en-US" sz="2000" dirty="0"/>
              <a:t>     (</a:t>
            </a:r>
            <a:r>
              <a:rPr lang="en-US" sz="2000" u="sng" dirty="0">
                <a:solidFill>
                  <a:schemeClr val="accent1"/>
                </a:solidFill>
              </a:rPr>
              <a:t>http://</a:t>
            </a:r>
            <a:r>
              <a:rPr lang="en-US" sz="2000" u="sng" dirty="0" err="1">
                <a:solidFill>
                  <a:schemeClr val="accent1"/>
                </a:solidFill>
              </a:rPr>
              <a:t>www.saedsayad.com</a:t>
            </a:r>
            <a:r>
              <a:rPr lang="en-US" sz="2000" u="sng" dirty="0">
                <a:solidFill>
                  <a:schemeClr val="accent1"/>
                </a:solidFill>
              </a:rPr>
              <a:t>/datasets/</a:t>
            </a:r>
            <a:r>
              <a:rPr lang="en-US" sz="2000" u="sng" dirty="0" err="1">
                <a:solidFill>
                  <a:schemeClr val="accent1"/>
                </a:solidFill>
              </a:rPr>
              <a:t>iris.txt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• n = 150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EC13A-7602-9AE4-81A2-53A376F383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555"/>
          <a:stretch/>
        </p:blipFill>
        <p:spPr>
          <a:xfrm>
            <a:off x="1497424" y="3317010"/>
            <a:ext cx="5859169" cy="249754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F4D4A-5E4F-E46B-A811-314D3B785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536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8BD7F-594C-0DF7-3C30-176246ED2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219427"/>
            <a:ext cx="8365067" cy="1325563"/>
          </a:xfrm>
        </p:spPr>
        <p:txBody>
          <a:bodyPr>
            <a:normAutofit/>
          </a:bodyPr>
          <a:lstStyle/>
          <a:p>
            <a:r>
              <a:rPr lang="en-US" sz="3600" dirty="0"/>
              <a:t>Graphical summary of a numerical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47FDC-56DF-D519-0585-CE2952E37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88567"/>
            <a:ext cx="763905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To make a histogram: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Divide the</a:t>
            </a:r>
            <a:r>
              <a:rPr lang="en-US" sz="2400" b="1" dirty="0"/>
              <a:t> range </a:t>
            </a:r>
            <a:r>
              <a:rPr lang="en-US" sz="2400" dirty="0"/>
              <a:t>of possible values into equal intervals.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For each interval, draw a rectangle whose base is the interval and whose height is proportional to the number of observations falling into the interval.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04A09-C527-68B2-4ADB-A8E87A014E79}"/>
              </a:ext>
            </a:extLst>
          </p:cNvPr>
          <p:cNvSpPr txBox="1"/>
          <p:nvPr/>
        </p:nvSpPr>
        <p:spPr>
          <a:xfrm>
            <a:off x="628650" y="1303792"/>
            <a:ext cx="2810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/>
                <a:latin typeface="Calibri" panose="020F0502020204030204" pitchFamily="34" charset="0"/>
              </a:rPr>
              <a:t>Histogram</a:t>
            </a:r>
            <a:r>
              <a:rPr lang="en-US" sz="1800" b="1" dirty="0">
                <a:effectLst/>
                <a:latin typeface="Calibri" panose="020F0502020204030204" pitchFamily="34" charset="0"/>
              </a:rPr>
              <a:t> </a:t>
            </a:r>
            <a:endParaRPr lang="en-US" dirty="0"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0CB316-FCCB-7B79-567C-36AC84557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899" y="4064236"/>
            <a:ext cx="3956639" cy="251924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F4380-834C-6238-0295-F9DD16304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24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704A09-C527-68B2-4ADB-A8E87A014E79}"/>
              </a:ext>
            </a:extLst>
          </p:cNvPr>
          <p:cNvSpPr txBox="1"/>
          <p:nvPr/>
        </p:nvSpPr>
        <p:spPr>
          <a:xfrm>
            <a:off x="3454399" y="1278679"/>
            <a:ext cx="2810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effectLst/>
                <a:latin typeface="Calibri" panose="020F0502020204030204" pitchFamily="34" charset="0"/>
              </a:rPr>
              <a:t> </a:t>
            </a:r>
            <a:endParaRPr lang="en-US" dirty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4DCD1C-BE04-23F2-20AA-58CB14DC1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66" y="1648011"/>
            <a:ext cx="5350934" cy="365500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8068B1-A203-DF57-5E91-4C1112D5A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E2BE9-CC3A-3407-FBA0-DE072B919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3673" y="5434211"/>
            <a:ext cx="6377277" cy="92214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Many variables follow the normal distribution (bell shape), </a:t>
            </a:r>
            <a:r>
              <a:rPr lang="en-US" sz="2400" dirty="0">
                <a:solidFill>
                  <a:srgbClr val="C00000"/>
                </a:solidFill>
              </a:rPr>
              <a:t>but many other don’t. Example?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36214A5-AADA-C545-EF2E-5A9D6997A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219427"/>
            <a:ext cx="8365067" cy="1325563"/>
          </a:xfrm>
        </p:spPr>
        <p:txBody>
          <a:bodyPr>
            <a:normAutofit/>
          </a:bodyPr>
          <a:lstStyle/>
          <a:p>
            <a:r>
              <a:rPr lang="en-US" sz="3600" dirty="0"/>
              <a:t>Graphical summary of a numerical variable</a:t>
            </a:r>
          </a:p>
        </p:txBody>
      </p:sp>
    </p:spTree>
    <p:extLst>
      <p:ext uri="{BB962C8B-B14F-4D97-AF65-F5344CB8AC3E}">
        <p14:creationId xmlns:p14="http://schemas.microsoft.com/office/powerpoint/2010/main" val="4261433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9373" y="5691160"/>
            <a:ext cx="6377277" cy="922140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Super-stars in the right tail of the power-law are much more common than that observed in the “bell curve”.</a:t>
            </a:r>
          </a:p>
          <a:p>
            <a:pPr marL="0" indent="0" defTabSz="914400">
              <a:spcBef>
                <a:spcPts val="0"/>
              </a:spcBef>
              <a:buNone/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59509-BFEE-CA40-84A0-0163C85EF061}" type="slidenum">
              <a:rPr lang="en-US" smtClean="0"/>
              <a:t>13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638758C-608B-6B08-1B1B-2F21D9AE3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246427"/>
            <a:ext cx="7886700" cy="1325563"/>
          </a:xfrm>
        </p:spPr>
        <p:txBody>
          <a:bodyPr/>
          <a:lstStyle/>
          <a:p>
            <a:r>
              <a:rPr lang="en-US" dirty="0"/>
              <a:t>Power-law distribution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443A85-CFDC-C916-9B06-9316D27EC4E5}"/>
              </a:ext>
            </a:extLst>
          </p:cNvPr>
          <p:cNvSpPr txBox="1"/>
          <p:nvPr/>
        </p:nvSpPr>
        <p:spPr>
          <a:xfrm>
            <a:off x="518160" y="1358481"/>
            <a:ext cx="81076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 statistical phenomenon where a small num. of items occupy a large fraction of outcomes </a:t>
            </a:r>
            <a:r>
              <a:rPr lang="en-US" sz="2400" dirty="0">
                <a:solidFill>
                  <a:srgbClr val="C00000"/>
                </a:solidFill>
                <a:cs typeface="Adobe Devanagari" panose="02040503050201020203" pitchFamily="18" charset="0"/>
              </a:rPr>
              <a:t>(popularity, wealth, success, etc.).</a:t>
            </a:r>
          </a:p>
          <a:p>
            <a:endParaRPr lang="en-US" sz="2000" dirty="0">
              <a:solidFill>
                <a:srgbClr val="0078B9"/>
              </a:solidFill>
              <a:cs typeface="Adobe Devanagari" panose="02040503050201020203" pitchFamily="18" charset="0"/>
            </a:endParaRPr>
          </a:p>
          <a:p>
            <a:r>
              <a:rPr lang="en-US" sz="2000" dirty="0">
                <a:solidFill>
                  <a:srgbClr val="0078B9"/>
                </a:solidFill>
                <a:cs typeface="Adobe Devanagari" panose="02040503050201020203" pitchFamily="18" charset="0"/>
              </a:rPr>
              <a:t>It is perhaps the most well-know distribution in social &amp; economic sciences. </a:t>
            </a:r>
            <a:endParaRPr lang="en-US" sz="2000" dirty="0">
              <a:solidFill>
                <a:srgbClr val="C00000"/>
              </a:solidFill>
              <a:cs typeface="Adobe Devanagari" panose="02040503050201020203" pitchFamily="18" charset="0"/>
            </a:endParaRPr>
          </a:p>
          <a:p>
            <a:r>
              <a:rPr lang="en-US" sz="2000" dirty="0">
                <a:solidFill>
                  <a:srgbClr val="C00000"/>
                </a:solidFill>
                <a:cs typeface="Adobe Devanagari" panose="02040503050201020203" pitchFamily="18" charset="0"/>
              </a:rPr>
              <a:t>Also known as the “80/20 rule”, “long-tail / scale-free distribution”: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D126C38-D3DD-23E5-A823-9CF0F11DBA70}"/>
              </a:ext>
            </a:extLst>
          </p:cNvPr>
          <p:cNvGrpSpPr/>
          <p:nvPr/>
        </p:nvGrpSpPr>
        <p:grpSpPr>
          <a:xfrm>
            <a:off x="1050290" y="3219619"/>
            <a:ext cx="6266180" cy="2489907"/>
            <a:chOff x="1050290" y="3113603"/>
            <a:chExt cx="6266180" cy="2489907"/>
          </a:xfrm>
        </p:grpSpPr>
        <p:pic>
          <p:nvPicPr>
            <p:cNvPr id="13" name="Picture 12" descr="A diagram of a normal distribution&#10;&#10;AI-generated content may be incorrect.">
              <a:extLst>
                <a:ext uri="{FF2B5EF4-FFF2-40B4-BE49-F238E27FC236}">
                  <a16:creationId xmlns:a16="http://schemas.microsoft.com/office/drawing/2014/main" id="{7C6FB5D6-F7C9-5E1C-C2AC-EADDED9BF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0290" y="3113603"/>
              <a:ext cx="2851150" cy="2318074"/>
            </a:xfrm>
            <a:prstGeom prst="rect">
              <a:avLst/>
            </a:prstGeom>
          </p:spPr>
        </p:pic>
        <p:pic>
          <p:nvPicPr>
            <p:cNvPr id="16" name="Picture 15" descr="A graph of a normal distribution&#10;&#10;AI-generated content may be incorrect.">
              <a:extLst>
                <a:ext uri="{FF2B5EF4-FFF2-40B4-BE49-F238E27FC236}">
                  <a16:creationId xmlns:a16="http://schemas.microsoft.com/office/drawing/2014/main" id="{9C1B27B0-A7E3-49DE-AECA-D7DBA77BF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1440" y="3113603"/>
              <a:ext cx="3415030" cy="242473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CE9F8B-3A92-945C-F620-B2669DD32325}"/>
                </a:ext>
              </a:extLst>
            </p:cNvPr>
            <p:cNvSpPr txBox="1"/>
            <p:nvPr/>
          </p:nvSpPr>
          <p:spPr>
            <a:xfrm>
              <a:off x="5292995" y="5372678"/>
              <a:ext cx="813043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log(Measure)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355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7B5F2-C4FE-16B7-1B12-3653F73C1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distributions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BA7BD9-D298-72E6-8DF7-ADC1F151B325}"/>
              </a:ext>
            </a:extLst>
          </p:cNvPr>
          <p:cNvSpPr txBox="1"/>
          <p:nvPr/>
        </p:nvSpPr>
        <p:spPr>
          <a:xfrm>
            <a:off x="450849" y="1659285"/>
            <a:ext cx="7659481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effectLst/>
                <a:latin typeface="Calibri" panose="020F0502020204030204" pitchFamily="34" charset="0"/>
              </a:rPr>
              <a:t>Unimodal:</a:t>
            </a:r>
            <a:r>
              <a:rPr lang="zh-CN" altLang="en-US" sz="2400" b="1" dirty="0">
                <a:effectLst/>
                <a:latin typeface="Calibri" panose="020F0502020204030204" pitchFamily="34" charset="0"/>
              </a:rPr>
              <a:t> </a:t>
            </a:r>
            <a:r>
              <a:rPr lang="en-US" sz="2400" dirty="0">
                <a:effectLst/>
                <a:latin typeface="Calibri" panose="020F0502020204030204" pitchFamily="34" charset="0"/>
              </a:rPr>
              <a:t>has</a:t>
            </a:r>
            <a:r>
              <a:rPr lang="zh-CN" altLang="en-US" sz="2400" dirty="0">
                <a:effectLst/>
                <a:latin typeface="Calibri" panose="020F0502020204030204" pitchFamily="34" charset="0"/>
              </a:rPr>
              <a:t> </a:t>
            </a:r>
            <a:r>
              <a:rPr lang="en-US" sz="2400" dirty="0">
                <a:effectLst/>
                <a:latin typeface="Calibri" panose="020F0502020204030204" pitchFamily="34" charset="0"/>
              </a:rPr>
              <a:t>one</a:t>
            </a:r>
            <a:r>
              <a:rPr lang="zh-CN" altLang="en-US" sz="2400" dirty="0">
                <a:effectLst/>
                <a:latin typeface="Calibri" panose="020F0502020204030204" pitchFamily="34" charset="0"/>
              </a:rPr>
              <a:t> </a:t>
            </a:r>
            <a:r>
              <a:rPr lang="en-US" sz="2400" dirty="0">
                <a:effectLst/>
                <a:latin typeface="Calibri" panose="020F0502020204030204" pitchFamily="34" charset="0"/>
              </a:rPr>
              <a:t>major</a:t>
            </a:r>
            <a:r>
              <a:rPr lang="zh-CN" altLang="en-US" sz="2400" dirty="0">
                <a:effectLst/>
                <a:latin typeface="Calibri" panose="020F0502020204030204" pitchFamily="34" charset="0"/>
              </a:rPr>
              <a:t> </a:t>
            </a:r>
            <a:r>
              <a:rPr lang="en-US" sz="2400" dirty="0">
                <a:effectLst/>
                <a:latin typeface="Calibri" panose="020F0502020204030204" pitchFamily="34" charset="0"/>
              </a:rPr>
              <a:t>peak </a:t>
            </a:r>
            <a:endParaRPr lang="en-US" sz="2400" dirty="0">
              <a:effectLst/>
              <a:latin typeface="ArialM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effectLst/>
                <a:latin typeface="Calibri" panose="020F0502020204030204" pitchFamily="34" charset="0"/>
              </a:rPr>
              <a:t>Bimodal:</a:t>
            </a:r>
            <a:r>
              <a:rPr lang="zh-CN" altLang="en-US" sz="2400" b="1" dirty="0">
                <a:effectLst/>
                <a:latin typeface="Calibri" panose="020F0502020204030204" pitchFamily="34" charset="0"/>
              </a:rPr>
              <a:t> </a:t>
            </a:r>
            <a:r>
              <a:rPr lang="en-US" sz="2400" dirty="0">
                <a:effectLst/>
                <a:latin typeface="Calibri" panose="020F0502020204030204" pitchFamily="34" charset="0"/>
              </a:rPr>
              <a:t>has</a:t>
            </a:r>
            <a:r>
              <a:rPr lang="zh-CN" altLang="en-US" sz="2400" dirty="0">
                <a:effectLst/>
                <a:latin typeface="Calibri" panose="020F0502020204030204" pitchFamily="34" charset="0"/>
              </a:rPr>
              <a:t> </a:t>
            </a:r>
            <a:r>
              <a:rPr lang="en-US" sz="2400" dirty="0">
                <a:effectLst/>
                <a:latin typeface="Calibri" panose="020F0502020204030204" pitchFamily="34" charset="0"/>
              </a:rPr>
              <a:t>two</a:t>
            </a:r>
            <a:r>
              <a:rPr lang="zh-CN" altLang="en-US" sz="2400" dirty="0">
                <a:effectLst/>
                <a:latin typeface="Calibri" panose="020F0502020204030204" pitchFamily="34" charset="0"/>
              </a:rPr>
              <a:t> </a:t>
            </a:r>
            <a:r>
              <a:rPr lang="en-US" sz="2400" dirty="0">
                <a:effectLst/>
                <a:latin typeface="Calibri" panose="020F0502020204030204" pitchFamily="34" charset="0"/>
              </a:rPr>
              <a:t>major</a:t>
            </a:r>
            <a:r>
              <a:rPr lang="zh-CN" altLang="en-US" sz="2400" dirty="0">
                <a:effectLst/>
                <a:latin typeface="Calibri" panose="020F0502020204030204" pitchFamily="34" charset="0"/>
              </a:rPr>
              <a:t> </a:t>
            </a:r>
            <a:r>
              <a:rPr lang="en-US" sz="2400" dirty="0">
                <a:effectLst/>
                <a:latin typeface="Calibri" panose="020F0502020204030204" pitchFamily="34" charset="0"/>
              </a:rPr>
              <a:t>peaks </a:t>
            </a:r>
            <a:endParaRPr lang="en-US" sz="2400" dirty="0">
              <a:effectLst/>
              <a:latin typeface="ArialM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effectLst/>
                <a:latin typeface="Calibri" panose="020F0502020204030204" pitchFamily="34" charset="0"/>
              </a:rPr>
              <a:t>Skewed</a:t>
            </a:r>
            <a:r>
              <a:rPr lang="zh-CN" altLang="en-US" sz="2400" b="1" dirty="0">
                <a:effectLst/>
                <a:latin typeface="Calibri" panose="020F0502020204030204" pitchFamily="34" charset="0"/>
              </a:rPr>
              <a:t> </a:t>
            </a:r>
            <a:r>
              <a:rPr lang="en-US" sz="2400" b="1" dirty="0">
                <a:effectLst/>
                <a:latin typeface="Calibri" panose="020F0502020204030204" pitchFamily="34" charset="0"/>
              </a:rPr>
              <a:t>to</a:t>
            </a:r>
            <a:r>
              <a:rPr lang="zh-CN" altLang="en-US" sz="2400" b="1" dirty="0">
                <a:effectLst/>
                <a:latin typeface="Calibri" panose="020F0502020204030204" pitchFamily="34" charset="0"/>
              </a:rPr>
              <a:t> </a:t>
            </a:r>
            <a:r>
              <a:rPr lang="en-US" sz="2400" b="1" dirty="0">
                <a:effectLst/>
                <a:latin typeface="Calibri" panose="020F0502020204030204" pitchFamily="34" charset="0"/>
              </a:rPr>
              <a:t>the</a:t>
            </a:r>
            <a:r>
              <a:rPr lang="zh-CN" altLang="en-US" sz="2400" b="1" dirty="0">
                <a:effectLst/>
                <a:latin typeface="Calibri" panose="020F0502020204030204" pitchFamily="34" charset="0"/>
              </a:rPr>
              <a:t> </a:t>
            </a:r>
            <a:r>
              <a:rPr lang="en-US" sz="2400" b="1" dirty="0">
                <a:effectLst/>
                <a:latin typeface="Calibri" panose="020F0502020204030204" pitchFamily="34" charset="0"/>
              </a:rPr>
              <a:t>right:</a:t>
            </a:r>
            <a:r>
              <a:rPr lang="zh-CN" altLang="en-US" sz="2400" b="1" dirty="0">
                <a:effectLst/>
                <a:latin typeface="Calibri" panose="020F0502020204030204" pitchFamily="34" charset="0"/>
              </a:rPr>
              <a:t> </a:t>
            </a:r>
            <a:r>
              <a:rPr lang="en-US" sz="2400" dirty="0">
                <a:effectLst/>
                <a:latin typeface="Calibri" panose="020F0502020204030204" pitchFamily="34" charset="0"/>
              </a:rPr>
              <a:t>when</a:t>
            </a:r>
            <a:r>
              <a:rPr lang="zh-CN" altLang="en-US" sz="2400" dirty="0">
                <a:effectLst/>
                <a:latin typeface="Calibri" panose="020F0502020204030204" pitchFamily="34" charset="0"/>
              </a:rPr>
              <a:t> </a:t>
            </a:r>
            <a:r>
              <a:rPr lang="en-US" sz="2400" dirty="0">
                <a:effectLst/>
                <a:latin typeface="Calibri" panose="020F0502020204030204" pitchFamily="34" charset="0"/>
              </a:rPr>
              <a:t>the</a:t>
            </a:r>
            <a:r>
              <a:rPr lang="zh-CN" altLang="en-US" sz="2400" dirty="0">
                <a:effectLst/>
                <a:latin typeface="Calibri" panose="020F0502020204030204" pitchFamily="34" charset="0"/>
              </a:rPr>
              <a:t> </a:t>
            </a:r>
            <a:r>
              <a:rPr lang="en-US" sz="2400" dirty="0">
                <a:effectLst/>
                <a:latin typeface="Calibri" panose="020F0502020204030204" pitchFamily="34" charset="0"/>
              </a:rPr>
              <a:t>right</a:t>
            </a:r>
            <a:r>
              <a:rPr lang="zh-CN" altLang="en-US" sz="2400" dirty="0">
                <a:effectLst/>
                <a:latin typeface="Calibri" panose="020F0502020204030204" pitchFamily="34" charset="0"/>
              </a:rPr>
              <a:t> </a:t>
            </a:r>
            <a:r>
              <a:rPr lang="en-US" sz="2400" dirty="0">
                <a:effectLst/>
                <a:latin typeface="Calibri" panose="020F0502020204030204" pitchFamily="34" charset="0"/>
              </a:rPr>
              <a:t>tail (larger values) is much longer than the left tail (smaller values)</a:t>
            </a:r>
            <a:endParaRPr lang="en-US" sz="2400" dirty="0">
              <a:effectLst/>
              <a:latin typeface="ArialM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effectLst/>
                <a:latin typeface="Calibri" panose="020F0502020204030204" pitchFamily="34" charset="0"/>
              </a:rPr>
              <a:t>Skewed</a:t>
            </a:r>
            <a:r>
              <a:rPr lang="zh-CN" altLang="en-US" sz="2400" b="1" dirty="0">
                <a:effectLst/>
                <a:latin typeface="Calibri" panose="020F0502020204030204" pitchFamily="34" charset="0"/>
              </a:rPr>
              <a:t> </a:t>
            </a:r>
            <a:r>
              <a:rPr lang="en-US" sz="2400" b="1" dirty="0">
                <a:effectLst/>
                <a:latin typeface="Calibri" panose="020F0502020204030204" pitchFamily="34" charset="0"/>
              </a:rPr>
              <a:t>to</a:t>
            </a:r>
            <a:r>
              <a:rPr lang="zh-CN" altLang="en-US" sz="2400" b="1" dirty="0">
                <a:effectLst/>
                <a:latin typeface="Calibri" panose="020F0502020204030204" pitchFamily="34" charset="0"/>
              </a:rPr>
              <a:t> </a:t>
            </a:r>
            <a:r>
              <a:rPr lang="en-US" sz="2400" b="1" dirty="0">
                <a:effectLst/>
                <a:latin typeface="Calibri" panose="020F0502020204030204" pitchFamily="34" charset="0"/>
              </a:rPr>
              <a:t>the</a:t>
            </a:r>
            <a:r>
              <a:rPr lang="zh-CN" altLang="en-US" sz="2400" b="1" dirty="0">
                <a:effectLst/>
                <a:latin typeface="Calibri" panose="020F0502020204030204" pitchFamily="34" charset="0"/>
              </a:rPr>
              <a:t> </a:t>
            </a:r>
            <a:r>
              <a:rPr lang="en-US" sz="2400" b="1" dirty="0">
                <a:effectLst/>
                <a:latin typeface="Calibri" panose="020F0502020204030204" pitchFamily="34" charset="0"/>
              </a:rPr>
              <a:t>left</a:t>
            </a:r>
            <a:r>
              <a:rPr lang="en-US" sz="2400" b="1" dirty="0">
                <a:latin typeface="Calibri" panose="020F0502020204030204" pitchFamily="34" charset="0"/>
              </a:rPr>
              <a:t>: </a:t>
            </a:r>
            <a:r>
              <a:rPr lang="en-US" sz="2400" dirty="0">
                <a:latin typeface="Calibri" panose="020F0502020204030204" pitchFamily="34" charset="0"/>
              </a:rPr>
              <a:t>the opposite of the previous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B8EC45-5227-4C48-673D-FAFF1D094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947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82E5E-73A0-37A4-7B33-BA2A21994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Shapes of a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EA558-ABBF-9DB3-6592-48A05D134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155480"/>
            <a:ext cx="7772400" cy="281797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DF2387-49E5-836D-4D34-9AB33C63E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433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82E5E-73A0-37A4-7B33-BA2A21994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Shapes of a distribution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C70EC5-BE2B-D219-D32D-8B7C868B0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567" y="2022336"/>
            <a:ext cx="7772400" cy="318586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8F61E-07C4-3F90-68AA-88BB58A11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51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7119F-03ED-E1ED-052C-6FC0E84AB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Numerical summary of a numerical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A83DA-ADD7-F952-5F94-C04814EE8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32485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Different ways of finding the</a:t>
            </a:r>
            <a:r>
              <a:rPr lang="zh-CN" altLang="en-US" dirty="0">
                <a:latin typeface="+mn-lt"/>
              </a:rPr>
              <a:t> “</a:t>
            </a:r>
            <a:r>
              <a:rPr lang="en-US" dirty="0">
                <a:latin typeface="+mn-lt"/>
              </a:rPr>
              <a:t>cente</a:t>
            </a:r>
            <a:r>
              <a:rPr lang="en-US" altLang="zh-CN" dirty="0">
                <a:latin typeface="+mn-lt"/>
              </a:rPr>
              <a:t>r”</a:t>
            </a:r>
            <a:r>
              <a:rPr lang="en-US" dirty="0">
                <a:latin typeface="+mn-lt"/>
              </a:rPr>
              <a:t> of a distribution: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lvl="1"/>
            <a:r>
              <a:rPr lang="en-US" sz="2800" dirty="0">
                <a:solidFill>
                  <a:schemeClr val="accent1"/>
                </a:solidFill>
                <a:latin typeface="+mn-lt"/>
              </a:rPr>
              <a:t>Mean</a:t>
            </a:r>
            <a:r>
              <a:rPr lang="en-US" sz="2800" dirty="0">
                <a:latin typeface="+mn-lt"/>
              </a:rPr>
              <a:t> = the average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  <a:latin typeface="+mn-lt"/>
              </a:rPr>
              <a:t>Median</a:t>
            </a:r>
            <a:r>
              <a:rPr lang="en-US" sz="2800" dirty="0">
                <a:latin typeface="+mn-lt"/>
              </a:rPr>
              <a:t> = 50th percentile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FE9059-7AF0-FF6A-A5CE-2132EA12A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078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4BA66-4D31-1025-A49D-A9C1F9E4C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1807"/>
            <a:ext cx="7886700" cy="1325563"/>
          </a:xfrm>
        </p:spPr>
        <p:txBody>
          <a:bodyPr/>
          <a:lstStyle/>
          <a:p>
            <a:r>
              <a:rPr lang="en-US" dirty="0"/>
              <a:t>Median = 50th percentile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91BAC-6C7F-DDE9-AC4B-EB5FC02E9D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859"/>
          <a:stretch/>
        </p:blipFill>
        <p:spPr>
          <a:xfrm>
            <a:off x="628650" y="1461402"/>
            <a:ext cx="7303065" cy="16303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25D08D-E968-35D8-0F91-27A890700E0C}"/>
              </a:ext>
            </a:extLst>
          </p:cNvPr>
          <p:cNvSpPr txBox="1"/>
          <p:nvPr/>
        </p:nvSpPr>
        <p:spPr>
          <a:xfrm>
            <a:off x="842616" y="3221986"/>
            <a:ext cx="566530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</a:rPr>
              <a:t>E.g., for data 1, 3, 3, 6, 8 </a:t>
            </a:r>
          </a:p>
          <a:p>
            <a:r>
              <a:rPr lang="en-US" sz="2400" dirty="0">
                <a:effectLst/>
              </a:rPr>
              <a:t>	M</a:t>
            </a:r>
            <a:r>
              <a:rPr lang="en-US" sz="2400" baseline="-25000" dirty="0">
                <a:effectLst/>
              </a:rPr>
              <a:t>d </a:t>
            </a:r>
            <a:r>
              <a:rPr lang="en-US" sz="2400" dirty="0">
                <a:effectLst/>
              </a:rPr>
              <a:t>= </a:t>
            </a:r>
            <a:r>
              <a:rPr lang="en-US" sz="2400" dirty="0"/>
              <a:t>3</a:t>
            </a:r>
            <a:endParaRPr lang="en-US" sz="2400" dirty="0">
              <a:effectLst/>
            </a:endParaRPr>
          </a:p>
          <a:p>
            <a:endParaRPr lang="en-US" sz="2400" dirty="0">
              <a:effectLst/>
            </a:endParaRPr>
          </a:p>
          <a:p>
            <a:r>
              <a:rPr lang="en-US" sz="2400" dirty="0">
                <a:effectLst/>
              </a:rPr>
              <a:t>E.g., for data 1, 3, 3, 6, 8, 9</a:t>
            </a:r>
            <a:br>
              <a:rPr lang="en-US" sz="2400" dirty="0">
                <a:effectLst/>
              </a:rPr>
            </a:br>
            <a:r>
              <a:rPr lang="en-US" sz="2400" dirty="0">
                <a:effectLst/>
              </a:rPr>
              <a:t>	M</a:t>
            </a:r>
            <a:r>
              <a:rPr lang="en-US" sz="2400" baseline="-25000" dirty="0">
                <a:effectLst/>
              </a:rPr>
              <a:t>d</a:t>
            </a:r>
            <a:r>
              <a:rPr lang="en-US" sz="2400" dirty="0">
                <a:effectLst/>
              </a:rPr>
              <a:t> = (3+6) / 2 = 4.5 </a:t>
            </a:r>
          </a:p>
          <a:p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18DC87B-D662-2EBE-A487-0B8992689359}"/>
              </a:ext>
            </a:extLst>
          </p:cNvPr>
          <p:cNvSpPr/>
          <p:nvPr/>
        </p:nvSpPr>
        <p:spPr>
          <a:xfrm>
            <a:off x="3014316" y="3158435"/>
            <a:ext cx="440084" cy="579785"/>
          </a:xfrm>
          <a:prstGeom prst="ellipse">
            <a:avLst/>
          </a:prstGeom>
          <a:noFill/>
          <a:ln w="19050">
            <a:solidFill>
              <a:schemeClr val="accent1">
                <a:shade val="15000"/>
                <a:alpha val="9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FBBE863-3BDB-7625-ECBF-5F51F10A368B}"/>
              </a:ext>
            </a:extLst>
          </p:cNvPr>
          <p:cNvSpPr/>
          <p:nvPr/>
        </p:nvSpPr>
        <p:spPr>
          <a:xfrm>
            <a:off x="3014317" y="4210094"/>
            <a:ext cx="719484" cy="579785"/>
          </a:xfrm>
          <a:prstGeom prst="ellipse">
            <a:avLst/>
          </a:prstGeom>
          <a:noFill/>
          <a:ln w="19050">
            <a:solidFill>
              <a:schemeClr val="accent1">
                <a:shade val="15000"/>
                <a:alpha val="9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091BE-3A81-B446-4D77-E27D7EE69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014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D2EA2-FC71-825E-D9EF-9C645034F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244417" cy="1325563"/>
          </a:xfrm>
        </p:spPr>
        <p:txBody>
          <a:bodyPr/>
          <a:lstStyle/>
          <a:p>
            <a:r>
              <a:rPr lang="en-US" altLang="zh-CN" dirty="0"/>
              <a:t>“</a:t>
            </a:r>
            <a:r>
              <a:rPr lang="en-US" dirty="0"/>
              <a:t>Robustness</a:t>
            </a:r>
            <a:r>
              <a:rPr lang="en-US" altLang="zh-CN" dirty="0"/>
              <a:t>” of a statistic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98187-416F-927B-9B61-DFFB84732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FF"/>
                </a:solidFill>
                <a:effectLst/>
                <a:latin typeface="Calibri" panose="020F0502020204030204" pitchFamily="34" charset="0"/>
              </a:rPr>
              <a:t>Robust:</a:t>
            </a:r>
            <a:r>
              <a:rPr lang="en-US" sz="2400" dirty="0">
                <a:effectLst/>
                <a:latin typeface="Calibri" panose="020F0502020204030204" pitchFamily="34" charset="0"/>
              </a:rPr>
              <a:t> insensitive to a few extreme observations (outliers)</a:t>
            </a:r>
          </a:p>
          <a:p>
            <a:endParaRPr lang="en-US" sz="2400" dirty="0">
              <a:latin typeface="Calibri" panose="020F0502020204030204" pitchFamily="34" charset="0"/>
            </a:endParaRPr>
          </a:p>
          <a:p>
            <a:r>
              <a:rPr lang="en-US" sz="2400" dirty="0">
                <a:effectLst/>
                <a:latin typeface="Calibri" panose="020F0502020204030204" pitchFamily="34" charset="0"/>
              </a:rPr>
              <a:t>Which is more robust: mean or median ? </a:t>
            </a:r>
            <a:endParaRPr lang="en-US" sz="2400" dirty="0">
              <a:effectLst/>
            </a:endParaRPr>
          </a:p>
          <a:p>
            <a:pPr marL="0" indent="0">
              <a:buNone/>
            </a:pPr>
            <a:r>
              <a:rPr lang="zh-CN" altLang="en-US" sz="2400" dirty="0">
                <a:effectLst/>
                <a:latin typeface="Calibri" panose="020F0502020204030204" pitchFamily="34" charset="0"/>
              </a:rPr>
              <a:t> </a:t>
            </a:r>
            <a:endParaRPr lang="en-US" altLang="zh-CN" sz="2400" dirty="0">
              <a:effectLst/>
              <a:latin typeface="Calibri" panose="020F0502020204030204" pitchFamily="34" charset="0"/>
            </a:endParaRPr>
          </a:p>
          <a:p>
            <a:pPr marL="914400" lvl="2" indent="0">
              <a:buNone/>
            </a:pPr>
            <a:r>
              <a:rPr lang="en-US" sz="2400" dirty="0">
                <a:solidFill>
                  <a:srgbClr val="0000FF"/>
                </a:solidFill>
                <a:effectLst/>
                <a:latin typeface="TimesNewRomanPSMT"/>
              </a:rPr>
              <a:t>Compare 1, 3, 3, 6, 8</a:t>
            </a:r>
            <a:br>
              <a:rPr lang="en-US" sz="2400" dirty="0">
                <a:solidFill>
                  <a:srgbClr val="0000FF"/>
                </a:solidFill>
                <a:effectLst/>
                <a:latin typeface="TimesNewRomanPSMT"/>
              </a:rPr>
            </a:br>
            <a:r>
              <a:rPr lang="en-US" sz="2400" dirty="0">
                <a:solidFill>
                  <a:srgbClr val="0000FF"/>
                </a:solidFill>
                <a:effectLst/>
                <a:latin typeface="TimesNewRomanPSMT"/>
              </a:rPr>
              <a:t>to 1, 3, 3, 6, 8000000</a:t>
            </a:r>
            <a:endParaRPr lang="en-US" sz="2400" dirty="0">
              <a:effectLst/>
            </a:endParaRPr>
          </a:p>
          <a:p>
            <a:pPr marL="0" indent="0">
              <a:buNone/>
            </a:pPr>
            <a:br>
              <a:rPr lang="en-US" dirty="0">
                <a:effectLst/>
                <a:latin typeface="Calibri" panose="020F0502020204030204" pitchFamily="34" charset="0"/>
              </a:rPr>
            </a:b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EE2B4-6EF8-ECF5-94A6-EA5BA89CD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89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D1464-47D0-F19A-31AA-BECCD22B0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(EDA)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D5921-7511-F140-B7E4-260558800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</a:rPr>
              <a:t>An </a:t>
            </a:r>
            <a:r>
              <a:rPr lang="en-US" sz="2400" b="1" dirty="0">
                <a:latin typeface="Calibri" panose="020F0502020204030204" pitchFamily="34" charset="0"/>
              </a:rPr>
              <a:t>initial</a:t>
            </a:r>
            <a:r>
              <a:rPr lang="en-US" sz="2400" dirty="0">
                <a:latin typeface="Calibri" panose="020F0502020204030204" pitchFamily="34" charset="0"/>
              </a:rPr>
              <a:t> examination of the data.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</a:rPr>
              <a:t>Examine each variable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</a:rPr>
              <a:t>Examine pa</a:t>
            </a:r>
            <a:r>
              <a:rPr lang="en-US" altLang="zh-CN" sz="2400" dirty="0">
                <a:latin typeface="Calibri" panose="020F0502020204030204" pitchFamily="34" charset="0"/>
              </a:rPr>
              <a:t>i</a:t>
            </a:r>
            <a:r>
              <a:rPr lang="en-US" sz="2400" dirty="0">
                <a:latin typeface="Calibri" panose="020F0502020204030204" pitchFamily="34" charset="0"/>
              </a:rPr>
              <a:t>r of variables to study their relationship</a:t>
            </a:r>
          </a:p>
          <a:p>
            <a:pPr marL="0" indent="0">
              <a:buNone/>
            </a:pPr>
            <a:endParaRPr lang="en-US" sz="24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</a:rPr>
              <a:t>General EDA methods include two types</a:t>
            </a:r>
            <a:r>
              <a:rPr lang="en-US" altLang="zh-CN" sz="2400" dirty="0">
                <a:latin typeface="Calibri" panose="020F0502020204030204" pitchFamily="34" charset="0"/>
              </a:rPr>
              <a:t>.</a:t>
            </a:r>
            <a:endParaRPr lang="en-US" sz="2400" dirty="0">
              <a:latin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</a:rPr>
              <a:t>numerical summary (“calculate numbers”) </a:t>
            </a:r>
          </a:p>
          <a:p>
            <a:r>
              <a:rPr lang="en-US" sz="2400" dirty="0">
                <a:latin typeface="Calibri" panose="020F0502020204030204" pitchFamily="34" charset="0"/>
              </a:rPr>
              <a:t>graphical summary (“make plots”) </a:t>
            </a:r>
          </a:p>
          <a:p>
            <a:pPr marL="0" indent="0">
              <a:buNone/>
            </a:pPr>
            <a:endParaRPr lang="en-US" sz="24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6861A-393F-6CB4-B8A8-DB94619FE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957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AFC06-62CA-089B-7D7F-5F099AB2E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which?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A51712-767C-8767-3001-990174F00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983" y="1384300"/>
            <a:ext cx="5245100" cy="54737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0664356-2A05-EF5B-70AA-4744D22FEFA4}"/>
              </a:ext>
            </a:extLst>
          </p:cNvPr>
          <p:cNvCxnSpPr>
            <a:cxnSpLocks/>
          </p:cNvCxnSpPr>
          <p:nvPr/>
        </p:nvCxnSpPr>
        <p:spPr>
          <a:xfrm>
            <a:off x="4080933" y="2370666"/>
            <a:ext cx="0" cy="3765549"/>
          </a:xfrm>
          <a:prstGeom prst="straightConnector1">
            <a:avLst/>
          </a:prstGeom>
          <a:ln w="41275">
            <a:solidFill>
              <a:schemeClr val="accent1">
                <a:alpha val="9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68118E8-5CF3-899A-199C-A8F807E54536}"/>
              </a:ext>
            </a:extLst>
          </p:cNvPr>
          <p:cNvCxnSpPr>
            <a:cxnSpLocks/>
          </p:cNvCxnSpPr>
          <p:nvPr/>
        </p:nvCxnSpPr>
        <p:spPr>
          <a:xfrm>
            <a:off x="3505199" y="2370666"/>
            <a:ext cx="0" cy="3765549"/>
          </a:xfrm>
          <a:prstGeom prst="straightConnector1">
            <a:avLst/>
          </a:prstGeom>
          <a:ln w="41275">
            <a:solidFill>
              <a:schemeClr val="tx1">
                <a:alpha val="9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C80346-C109-3D79-3337-D2F95ED7D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668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23CDD-0C38-7C6F-896C-B48A6A1E7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More about numerical summary: </a:t>
            </a:r>
            <a:r>
              <a:rPr lang="en-US" sz="3600" b="1" dirty="0"/>
              <a:t>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AA127-08A5-3F3C-E80C-59BB82FF0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677150" cy="4351338"/>
          </a:xfrm>
        </p:spPr>
        <p:txBody>
          <a:bodyPr/>
          <a:lstStyle/>
          <a:p>
            <a:r>
              <a:rPr lang="en-US" sz="2400" dirty="0">
                <a:effectLst/>
                <a:latin typeface="+mn-lt"/>
              </a:rPr>
              <a:t>Categorical variable: mode is the category with the highest frequency of that variable</a:t>
            </a:r>
          </a:p>
          <a:p>
            <a:pPr marL="0" indent="0">
              <a:buNone/>
            </a:pPr>
            <a:endParaRPr lang="en-US" sz="2400" dirty="0">
              <a:effectLst/>
              <a:latin typeface="+mn-lt"/>
            </a:endParaRPr>
          </a:p>
          <a:p>
            <a:r>
              <a:rPr lang="en-US" sz="2400" dirty="0">
                <a:effectLst/>
                <a:latin typeface="+mn-lt"/>
              </a:rPr>
              <a:t>Numerical variable: mode is the location of a major peak of the variable’s distribution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E039E5-92A3-F106-BA85-1D5270194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911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09FA6-9709-D09D-F92E-978056042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“Spread” of a numerical 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427C5E-0C94-15AA-FCBE-BFAFC700697A}"/>
              </a:ext>
            </a:extLst>
          </p:cNvPr>
          <p:cNvSpPr txBox="1"/>
          <p:nvPr/>
        </p:nvSpPr>
        <p:spPr>
          <a:xfrm>
            <a:off x="1181100" y="6044543"/>
            <a:ext cx="53283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effectLst/>
                <a:latin typeface="Calibri" panose="020F0502020204030204" pitchFamily="34" charset="0"/>
              </a:rPr>
              <a:t>Some measure of data spread is needed. </a:t>
            </a:r>
            <a:endParaRPr lang="en-US" sz="2400" dirty="0">
              <a:solidFill>
                <a:srgbClr val="C00000"/>
              </a:solidFill>
              <a:effectLst/>
            </a:endParaRP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BA9761-264B-0D1D-1FEF-E28CBDE2D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2817614"/>
            <a:ext cx="6313651" cy="24662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C128FE-8A4F-D0CF-BE65-370ED52B975C}"/>
              </a:ext>
            </a:extLst>
          </p:cNvPr>
          <p:cNvSpPr txBox="1"/>
          <p:nvPr/>
        </p:nvSpPr>
        <p:spPr>
          <a:xfrm>
            <a:off x="965199" y="2382296"/>
            <a:ext cx="631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“GE”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and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“Philips”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Lightbulb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Lifetimes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(in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hours)</a:t>
            </a:r>
            <a:endParaRPr 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68E1E9-58E5-ECF4-72C2-7788438CEB81}"/>
              </a:ext>
            </a:extLst>
          </p:cNvPr>
          <p:cNvSpPr txBox="1"/>
          <p:nvPr/>
        </p:nvSpPr>
        <p:spPr>
          <a:xfrm>
            <a:off x="1088570" y="5283856"/>
            <a:ext cx="729342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effectLst/>
                <a:latin typeface="Calibri" panose="020F0502020204030204" pitchFamily="34" charset="0"/>
              </a:rPr>
              <a:t>“</a:t>
            </a:r>
            <a:r>
              <a:rPr lang="en-US" sz="2000" dirty="0">
                <a:effectLst/>
                <a:latin typeface="Calibri" panose="020F0502020204030204" pitchFamily="34" charset="0"/>
              </a:rPr>
              <a:t>Philips</a:t>
            </a:r>
            <a:r>
              <a:rPr lang="en-US" altLang="zh-CN" sz="2000" dirty="0">
                <a:effectLst/>
                <a:latin typeface="Calibri" panose="020F0502020204030204" pitchFamily="34" charset="0"/>
              </a:rPr>
              <a:t>”</a:t>
            </a:r>
            <a:r>
              <a:rPr lang="en-US" sz="2000" dirty="0">
                <a:effectLst/>
                <a:latin typeface="MS"/>
              </a:rPr>
              <a:t> </a:t>
            </a:r>
            <a:r>
              <a:rPr lang="en-US" sz="2000" dirty="0">
                <a:effectLst/>
                <a:latin typeface="Calibri" panose="020F0502020204030204" pitchFamily="34" charset="0"/>
              </a:rPr>
              <a:t>has more fluctuation although </a:t>
            </a:r>
            <a:r>
              <a:rPr lang="en-US" sz="2000" i="1" dirty="0">
                <a:effectLst/>
                <a:latin typeface="Calibri" panose="020F0502020204030204" pitchFamily="34" charset="0"/>
              </a:rPr>
              <a:t>average </a:t>
            </a:r>
            <a:r>
              <a:rPr lang="en-US" sz="2000" dirty="0">
                <a:effectLst/>
                <a:latin typeface="Calibri" panose="020F0502020204030204" pitchFamily="34" charset="0"/>
              </a:rPr>
              <a:t>is about the same.</a:t>
            </a:r>
          </a:p>
          <a:p>
            <a:r>
              <a:rPr lang="en-US" altLang="zh-CN" sz="2000" dirty="0">
                <a:effectLst/>
                <a:latin typeface="Calibri" panose="020F0502020204030204" pitchFamily="34" charset="0"/>
              </a:rPr>
              <a:t>“GE”</a:t>
            </a:r>
            <a:r>
              <a:rPr lang="en-US" sz="2000" dirty="0">
                <a:effectLst/>
                <a:latin typeface="MS"/>
              </a:rPr>
              <a:t> </a:t>
            </a:r>
            <a:r>
              <a:rPr lang="en-US" sz="2000" dirty="0">
                <a:effectLst/>
                <a:latin typeface="Calibri" panose="020F0502020204030204" pitchFamily="34" charset="0"/>
              </a:rPr>
              <a:t>exhibits better quality control: not much variation. </a:t>
            </a:r>
            <a:endParaRPr lang="en-US" sz="2000" dirty="0">
              <a:effectLst/>
            </a:endParaRP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DBEA74-A0B8-133E-A200-1C4AB7ECF3C0}"/>
              </a:ext>
            </a:extLst>
          </p:cNvPr>
          <p:cNvSpPr txBox="1"/>
          <p:nvPr/>
        </p:nvSpPr>
        <p:spPr>
          <a:xfrm>
            <a:off x="933450" y="1488750"/>
            <a:ext cx="78867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effectLst/>
              </a:rPr>
              <a:t>Mean </a:t>
            </a:r>
            <a:r>
              <a:rPr lang="en-US" sz="2400" dirty="0">
                <a:effectLst/>
              </a:rPr>
              <a:t>and </a:t>
            </a:r>
            <a:r>
              <a:rPr lang="en-US" sz="2400" i="1" dirty="0">
                <a:effectLst/>
              </a:rPr>
              <a:t>median </a:t>
            </a:r>
            <a:r>
              <a:rPr lang="en-US" sz="2400" dirty="0">
                <a:effectLst/>
              </a:rPr>
              <a:t>do not fully summarize a distribution. </a:t>
            </a:r>
          </a:p>
          <a:p>
            <a:r>
              <a:rPr lang="en-US" sz="2400" dirty="0">
                <a:effectLst/>
              </a:rPr>
              <a:t>Need to know degree of fluctuation! 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E918BE-1479-BE41-0306-7A3A5A07F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742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DDF13-4F8E-98BD-D2EE-DC5F3604B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measures of variability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B4899-8120-81BC-93A2-A615B48FD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>
                <a:effectLst/>
                <a:latin typeface="+mn-lt"/>
              </a:rPr>
              <a:t>Variance: </a:t>
            </a:r>
            <a:r>
              <a:rPr lang="en-US" sz="2400" dirty="0">
                <a:effectLst/>
                <a:latin typeface="+mn-lt"/>
              </a:rPr>
              <a:t>The </a:t>
            </a:r>
            <a:r>
              <a:rPr lang="en-US" altLang="zh-CN" sz="2400" dirty="0">
                <a:effectLst/>
                <a:latin typeface="+mn-lt"/>
              </a:rPr>
              <a:t>“</a:t>
            </a:r>
            <a:r>
              <a:rPr lang="en-US" sz="2400" dirty="0">
                <a:effectLst/>
                <a:latin typeface="+mn-lt"/>
              </a:rPr>
              <a:t>average</a:t>
            </a:r>
            <a:r>
              <a:rPr lang="en-US" altLang="zh-CN" sz="2400" dirty="0">
                <a:effectLst/>
                <a:latin typeface="+mn-lt"/>
              </a:rPr>
              <a:t>”</a:t>
            </a:r>
            <a:r>
              <a:rPr lang="en-US" sz="2400" dirty="0">
                <a:effectLst/>
                <a:latin typeface="+mn-lt"/>
              </a:rPr>
              <a:t> of the squared deviations of all the measurements from the</a:t>
            </a:r>
            <a:r>
              <a:rPr lang="zh-CN" altLang="en-US" sz="2400" dirty="0">
                <a:effectLst/>
                <a:latin typeface="+mn-lt"/>
              </a:rPr>
              <a:t> </a:t>
            </a:r>
            <a:r>
              <a:rPr lang="en-US" sz="2400" dirty="0">
                <a:effectLst/>
                <a:latin typeface="+mn-lt"/>
              </a:rPr>
              <a:t>mean.</a:t>
            </a:r>
          </a:p>
          <a:p>
            <a:pPr marL="0" indent="0">
              <a:buNone/>
            </a:pPr>
            <a:endParaRPr lang="en-US" sz="2400" dirty="0">
              <a:latin typeface="+mn-lt"/>
            </a:endParaRPr>
          </a:p>
          <a:p>
            <a:pPr marL="0" indent="0">
              <a:buNone/>
            </a:pPr>
            <a:r>
              <a:rPr lang="en-US" sz="2400" b="1" dirty="0">
                <a:effectLst/>
                <a:latin typeface="+mn-lt"/>
              </a:rPr>
              <a:t>Standard Deviation: </a:t>
            </a:r>
            <a:r>
              <a:rPr lang="en-US" sz="2400" dirty="0">
                <a:effectLst/>
                <a:latin typeface="+mn-lt"/>
              </a:rPr>
              <a:t>The square root of the variance. </a:t>
            </a:r>
            <a:r>
              <a:rPr lang="en-US" sz="2400" dirty="0">
                <a:latin typeface="Calibri" panose="020F0502020204030204" pitchFamily="34" charset="0"/>
              </a:rPr>
              <a:t>SD is the most common measure of spread or variability of a variable.</a:t>
            </a:r>
            <a:endParaRPr lang="en-US" sz="2400" dirty="0">
              <a:effectLst/>
              <a:latin typeface="+mn-lt"/>
            </a:endParaRPr>
          </a:p>
          <a:p>
            <a:pPr marL="0" indent="0">
              <a:buNone/>
            </a:pPr>
            <a:endParaRPr lang="en-US" sz="2400" dirty="0">
              <a:latin typeface="+mn-lt"/>
            </a:endParaRP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</a:rPr>
              <a:t>Variance = s</a:t>
            </a:r>
            <a:r>
              <a:rPr lang="en-US" altLang="zh-CN" sz="2400" baseline="30000" dirty="0">
                <a:latin typeface="Calibri" panose="020F0502020204030204" pitchFamily="34" charset="0"/>
              </a:rPr>
              <a:t>2</a:t>
            </a:r>
            <a:r>
              <a:rPr lang="en-US" sz="2400" dirty="0">
                <a:latin typeface="Calibri" panose="020F0502020204030204" pitchFamily="34" charset="0"/>
              </a:rPr>
              <a:t>, SD = s </a:t>
            </a:r>
          </a:p>
          <a:p>
            <a:pPr marL="0" indent="0">
              <a:buNone/>
            </a:pPr>
            <a:endParaRPr lang="en-US" sz="2400" dirty="0">
              <a:effectLst/>
              <a:latin typeface="+mn-lt"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8E1723-DCCF-63E0-C9C5-B5263E8B1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491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DDF13-4F8E-98BD-D2EE-DC5F3604B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642" y="224521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Interpretation of Variance and SD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B4899-8120-81BC-93A2-A615B48FD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97076"/>
            <a:ext cx="7886700" cy="4351338"/>
          </a:xfrm>
        </p:spPr>
        <p:txBody>
          <a:bodyPr/>
          <a:lstStyle/>
          <a:p>
            <a:r>
              <a:rPr lang="en-US" sz="2400" dirty="0">
                <a:effectLst/>
                <a:latin typeface="Calibri" panose="020F0502020204030204" pitchFamily="34" charset="0"/>
              </a:rPr>
              <a:t>How far are observations, on average, away from the mean?</a:t>
            </a:r>
          </a:p>
          <a:p>
            <a:r>
              <a:rPr lang="en-US" sz="2400" dirty="0">
                <a:latin typeface="Calibri" panose="020F0502020204030204" pitchFamily="34" charset="0"/>
              </a:rPr>
              <a:t>Using </a:t>
            </a:r>
            <a:r>
              <a:rPr lang="en-US" sz="2400" b="1" dirty="0">
                <a:effectLst/>
                <a:latin typeface="Calibri" panose="020F0502020204030204" pitchFamily="34" charset="0"/>
              </a:rPr>
              <a:t>deviations: </a:t>
            </a:r>
          </a:p>
          <a:p>
            <a:endParaRPr lang="en-US" sz="2400" b="1" dirty="0">
              <a:latin typeface="Calibri" panose="020F0502020204030204" pitchFamily="34" charset="0"/>
            </a:endParaRPr>
          </a:p>
          <a:p>
            <a:endParaRPr lang="en-US" sz="2400" b="1" dirty="0">
              <a:effectLst/>
              <a:latin typeface="Calibri" panose="020F0502020204030204" pitchFamily="34" charset="0"/>
            </a:endParaRPr>
          </a:p>
          <a:p>
            <a:r>
              <a:rPr lang="en-US" altLang="zh-CN" sz="2400" dirty="0">
                <a:effectLst/>
                <a:latin typeface="Calibri" panose="020F0502020204030204" pitchFamily="34" charset="0"/>
              </a:rPr>
              <a:t>Variance:</a:t>
            </a:r>
            <a:endParaRPr lang="en-US" sz="2400" dirty="0">
              <a:effectLst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A8C6F0-1F24-DABD-BB4D-3FDE1F4BB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814" y="2663103"/>
            <a:ext cx="6346371" cy="443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E26B53-9B64-5098-65EF-6FB01A510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043" y="3392384"/>
            <a:ext cx="6193971" cy="13465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363CBB-AE62-EAB6-9C8A-AD700FC509EE}"/>
              </a:ext>
            </a:extLst>
          </p:cNvPr>
          <p:cNvSpPr txBox="1"/>
          <p:nvPr/>
        </p:nvSpPr>
        <p:spPr>
          <a:xfrm>
            <a:off x="2471057" y="5024513"/>
            <a:ext cx="46065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effectLst/>
              </a:rPr>
              <a:t>“</a:t>
            </a:r>
            <a:r>
              <a:rPr lang="en-US" sz="2400" dirty="0">
                <a:effectLst/>
              </a:rPr>
              <a:t>average</a:t>
            </a:r>
            <a:r>
              <a:rPr lang="en-US" altLang="zh-CN" sz="2400" dirty="0">
                <a:effectLst/>
              </a:rPr>
              <a:t>”</a:t>
            </a:r>
            <a:r>
              <a:rPr lang="en-US" sz="2400" dirty="0">
                <a:effectLst/>
              </a:rPr>
              <a:t> of the squared deviation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D1E28-1FB1-25E6-8B79-2BF20F49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003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E9FC3-7601-DC2C-C6D5-A47F5FBAD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measures of spread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1797E-752F-E9D4-5B77-0BF47FC3E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  <a:latin typeface="+mn-lt"/>
              </a:rPr>
              <a:t>Range = max – min</a:t>
            </a:r>
          </a:p>
          <a:p>
            <a:pPr marL="0" indent="0">
              <a:buNone/>
            </a:pPr>
            <a:br>
              <a:rPr lang="en-US" dirty="0">
                <a:effectLst/>
                <a:latin typeface="+mn-lt"/>
              </a:rPr>
            </a:br>
            <a:r>
              <a:rPr lang="en-US" dirty="0">
                <a:effectLst/>
                <a:latin typeface="+mn-lt"/>
              </a:rPr>
              <a:t>• Median absolute deviation (MAD)</a:t>
            </a:r>
          </a:p>
          <a:p>
            <a:pPr marL="0" indent="0">
              <a:buNone/>
            </a:pPr>
            <a:endParaRPr lang="en-US" dirty="0">
              <a:effectLst/>
              <a:latin typeface="+mn-lt"/>
            </a:endParaRPr>
          </a:p>
          <a:p>
            <a:pPr marL="0" indent="0">
              <a:buNone/>
            </a:pPr>
            <a:r>
              <a:rPr lang="en-US" dirty="0">
                <a:effectLst/>
                <a:latin typeface="+mn-lt"/>
              </a:rPr>
              <a:t>• Interquartile range (IQR)</a:t>
            </a:r>
          </a:p>
          <a:p>
            <a:pPr marL="0" indent="0">
              <a:buNone/>
            </a:pPr>
            <a:endParaRPr lang="en-US" dirty="0">
              <a:effectLst/>
              <a:latin typeface="+mn-lt"/>
            </a:endParaRP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71928-338A-4286-CBFC-C9E97BAED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3632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76916-CE57-E8DD-6DF9-9F5880F26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Quartiles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32337-C387-7B1E-C35E-6A12C89AD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8169"/>
            <a:ext cx="7886700" cy="4351338"/>
          </a:xfrm>
        </p:spPr>
        <p:txBody>
          <a:bodyPr/>
          <a:lstStyle/>
          <a:p>
            <a:r>
              <a:rPr lang="en-US" sz="2400" dirty="0">
                <a:effectLst/>
                <a:latin typeface="+mn-lt"/>
              </a:rPr>
              <a:t>Define </a:t>
            </a:r>
            <a:r>
              <a:rPr lang="en-US" sz="2400" b="1" dirty="0">
                <a:effectLst/>
                <a:latin typeface="+mn-lt"/>
              </a:rPr>
              <a:t>first quartile 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(25th percentile)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sz="2400" dirty="0">
                <a:effectLst/>
                <a:latin typeface="+mn-lt"/>
              </a:rPr>
              <a:t>to be the median of the observations below the median </a:t>
            </a:r>
          </a:p>
          <a:p>
            <a:r>
              <a:rPr lang="en-US" sz="2400" dirty="0">
                <a:effectLst/>
                <a:latin typeface="+mn-lt"/>
              </a:rPr>
              <a:t>Define </a:t>
            </a:r>
            <a:r>
              <a:rPr lang="en-US" sz="2400" b="1" dirty="0">
                <a:effectLst/>
                <a:latin typeface="+mn-lt"/>
              </a:rPr>
              <a:t>third quartile </a:t>
            </a:r>
            <a:r>
              <a:rPr lang="en-US" altLang="zh-CN" sz="2400" dirty="0">
                <a:latin typeface="+mn-lt"/>
              </a:rPr>
              <a:t>(75th percentile)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sz="2400" dirty="0">
                <a:effectLst/>
                <a:latin typeface="+mn-lt"/>
              </a:rPr>
              <a:t>to be the median of the observations above the median 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E33ADE-01E6-D820-9B72-5E3E2BC891D5}"/>
              </a:ext>
            </a:extLst>
          </p:cNvPr>
          <p:cNvSpPr txBox="1"/>
          <p:nvPr/>
        </p:nvSpPr>
        <p:spPr>
          <a:xfrm>
            <a:off x="3260585" y="3720586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ffectLst/>
                <a:latin typeface="TimesNewRomanPSMT"/>
              </a:rPr>
              <a:t>1, 3, 3, 6, 8, 9 </a:t>
            </a:r>
            <a:endParaRPr lang="en-US" sz="2800" dirty="0">
              <a:effectLst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000B78-2249-71A1-9BEE-C717E313FFDC}"/>
              </a:ext>
            </a:extLst>
          </p:cNvPr>
          <p:cNvCxnSpPr>
            <a:cxnSpLocks/>
          </p:cNvCxnSpPr>
          <p:nvPr/>
        </p:nvCxnSpPr>
        <p:spPr>
          <a:xfrm>
            <a:off x="4353339" y="3273306"/>
            <a:ext cx="0" cy="1479333"/>
          </a:xfrm>
          <a:prstGeom prst="straightConnector1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30EA75B-246E-548E-D68A-773FB042A811}"/>
              </a:ext>
            </a:extLst>
          </p:cNvPr>
          <p:cNvSpPr txBox="1"/>
          <p:nvPr/>
        </p:nvSpPr>
        <p:spPr>
          <a:xfrm>
            <a:off x="3658277" y="4874481"/>
            <a:ext cx="1390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M</a:t>
            </a:r>
            <a:r>
              <a:rPr lang="en-US" sz="2800" baseline="-25000" dirty="0">
                <a:solidFill>
                  <a:schemeClr val="accent1"/>
                </a:solidFill>
              </a:rPr>
              <a:t>d </a:t>
            </a:r>
            <a:r>
              <a:rPr lang="en-US" sz="2800" dirty="0">
                <a:solidFill>
                  <a:schemeClr val="accent1"/>
                </a:solidFill>
              </a:rPr>
              <a:t>= 4.5</a:t>
            </a:r>
            <a:endParaRPr lang="en-US" sz="2800" baseline="-25000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B2630E-748C-A255-7404-670A8051907E}"/>
              </a:ext>
            </a:extLst>
          </p:cNvPr>
          <p:cNvSpPr txBox="1"/>
          <p:nvPr/>
        </p:nvSpPr>
        <p:spPr>
          <a:xfrm>
            <a:off x="2567470" y="4521806"/>
            <a:ext cx="994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Q1 =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A265E5-FA50-C4F1-19FE-716711840553}"/>
              </a:ext>
            </a:extLst>
          </p:cNvPr>
          <p:cNvSpPr txBox="1"/>
          <p:nvPr/>
        </p:nvSpPr>
        <p:spPr>
          <a:xfrm>
            <a:off x="4919070" y="4521806"/>
            <a:ext cx="994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Q2 = 8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042E94F-825E-98AC-CE3B-D4CEBA194F7C}"/>
              </a:ext>
            </a:extLst>
          </p:cNvPr>
          <p:cNvCxnSpPr>
            <a:cxnSpLocks/>
          </p:cNvCxnSpPr>
          <p:nvPr/>
        </p:nvCxnSpPr>
        <p:spPr>
          <a:xfrm flipV="1">
            <a:off x="3442518" y="4152288"/>
            <a:ext cx="238270" cy="447277"/>
          </a:xfrm>
          <a:prstGeom prst="straightConnector1">
            <a:avLst/>
          </a:prstGeom>
          <a:ln w="50800">
            <a:solidFill>
              <a:schemeClr val="accent2">
                <a:lumMod val="75000"/>
                <a:alpha val="9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4A564B9-FBC6-2315-E47B-E9DE848B1356}"/>
              </a:ext>
            </a:extLst>
          </p:cNvPr>
          <p:cNvCxnSpPr>
            <a:cxnSpLocks/>
          </p:cNvCxnSpPr>
          <p:nvPr/>
        </p:nvCxnSpPr>
        <p:spPr>
          <a:xfrm flipH="1" flipV="1">
            <a:off x="4963784" y="4141971"/>
            <a:ext cx="169233" cy="447950"/>
          </a:xfrm>
          <a:prstGeom prst="straightConnector1">
            <a:avLst/>
          </a:prstGeom>
          <a:ln w="50800">
            <a:solidFill>
              <a:schemeClr val="accent2">
                <a:lumMod val="75000"/>
                <a:alpha val="9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6722E90-9DB2-C0D0-4ECE-3FA2B3087F3B}"/>
              </a:ext>
            </a:extLst>
          </p:cNvPr>
          <p:cNvSpPr txBox="1"/>
          <p:nvPr/>
        </p:nvSpPr>
        <p:spPr>
          <a:xfrm>
            <a:off x="1113183" y="5540785"/>
            <a:ext cx="657289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effectLst/>
              </a:rPr>
              <a:t>The </a:t>
            </a:r>
            <a:r>
              <a:rPr lang="en-US" sz="2800" b="1" dirty="0">
                <a:effectLst/>
              </a:rPr>
              <a:t>interquartile range (IQR) </a:t>
            </a:r>
            <a:r>
              <a:rPr lang="en-US" sz="2800" dirty="0">
                <a:effectLst/>
              </a:rPr>
              <a:t>is Q3 - Q1</a:t>
            </a:r>
            <a:r>
              <a:rPr lang="zh-CN" altLang="en-US" sz="2800" dirty="0">
                <a:effectLst/>
              </a:rPr>
              <a:t> </a:t>
            </a:r>
            <a:r>
              <a:rPr lang="en-US" altLang="zh-CN" sz="2800" dirty="0">
                <a:effectLst/>
              </a:rPr>
              <a:t>=</a:t>
            </a:r>
            <a:r>
              <a:rPr lang="zh-CN" altLang="en-US" sz="2800" dirty="0">
                <a:effectLst/>
              </a:rPr>
              <a:t> </a:t>
            </a:r>
            <a:r>
              <a:rPr lang="en-US" altLang="zh-CN" sz="2800" dirty="0">
                <a:effectLst/>
              </a:rPr>
              <a:t>5</a:t>
            </a:r>
            <a:r>
              <a:rPr lang="en-US" sz="2800" dirty="0">
                <a:effectLst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552FE-F074-815D-95B1-87E8BA390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503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8C-24F1-C988-0A0D-1B4EDF5E0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Example: customer satisfaction ratings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297DE-5FB8-4251-974F-FE8308E1E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89725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effectLst/>
                <a:latin typeface="+mn-lt"/>
              </a:rPr>
              <a:t>20 measurements on a 10-point scale: </a:t>
            </a:r>
            <a:endParaRPr lang="en-US" dirty="0">
              <a:latin typeface="TimesNewRomanPSMT"/>
            </a:endParaRPr>
          </a:p>
          <a:p>
            <a:pPr marL="0" indent="0">
              <a:buNone/>
            </a:pPr>
            <a:r>
              <a:rPr lang="en-US" dirty="0">
                <a:latin typeface="TimesNewRomanPSMT"/>
              </a:rPr>
              <a:t>  </a:t>
            </a:r>
            <a:r>
              <a:rPr lang="en-US" dirty="0">
                <a:effectLst/>
                <a:latin typeface="TimesNewRomanPSMT"/>
              </a:rPr>
              <a:t>9, 8, 3, 8, 10, 9, 8, 9, 5, 8, 1, 10, 8, 10, 7, 8, 9, 10, 5, 9 </a:t>
            </a:r>
            <a:endParaRPr lang="en-US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8EA18-7127-F0ED-EC00-04F6FA6E4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2214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8C-24F1-C988-0A0D-1B4EDF5E0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Example: customer satisfaction ratings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297DE-5FB8-4251-974F-FE8308E1E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50" y="1690689"/>
            <a:ext cx="89725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effectLst/>
                <a:latin typeface="+mn-lt"/>
              </a:rPr>
              <a:t>     20 measurements on a 10-point scale:</a:t>
            </a:r>
          </a:p>
          <a:p>
            <a:pPr marL="0" indent="0" algn="ctr">
              <a:buNone/>
            </a:pPr>
            <a:r>
              <a:rPr lang="en-US" dirty="0">
                <a:effectLst/>
                <a:latin typeface="TimesNewRomanPSMT"/>
              </a:rPr>
              <a:t>9, 8, 3, 8, 10, 9, 8, 9, 5, 8, 1, 10, 8, 10, 7, 8, 9, 10, 5, 9 </a:t>
            </a:r>
            <a:endParaRPr lang="en-US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957A1A-CDBC-ADC3-A213-5E4DBE752D44}"/>
              </a:ext>
            </a:extLst>
          </p:cNvPr>
          <p:cNvSpPr txBox="1"/>
          <p:nvPr/>
        </p:nvSpPr>
        <p:spPr>
          <a:xfrm>
            <a:off x="1606412" y="3016252"/>
            <a:ext cx="64604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ffectLst/>
                <a:latin typeface="TimesNewRomanPSMT"/>
              </a:rPr>
              <a:t>1 3 5 5 7 8 8 8 8 8 8 9 9 9 9 9 10 10 10 10 </a:t>
            </a:r>
            <a:endParaRPr lang="en-US" sz="2800" dirty="0">
              <a:effectLst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B9935B0-F4F3-877B-CA87-BB263DF1D090}"/>
              </a:ext>
            </a:extLst>
          </p:cNvPr>
          <p:cNvGrpSpPr/>
          <p:nvPr/>
        </p:nvGrpSpPr>
        <p:grpSpPr>
          <a:xfrm>
            <a:off x="3404441" y="2568039"/>
            <a:ext cx="2010700" cy="2560677"/>
            <a:chOff x="3404441" y="2568039"/>
            <a:chExt cx="2010700" cy="256067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3418F33-F080-C254-2251-0EA18596E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04441" y="3848612"/>
              <a:ext cx="2010700" cy="1280104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C11C57E-043D-D759-6D06-136BAB66A5C9}"/>
                </a:ext>
              </a:extLst>
            </p:cNvPr>
            <p:cNvSpPr/>
            <p:nvPr/>
          </p:nvSpPr>
          <p:spPr>
            <a:xfrm>
              <a:off x="4015409" y="2971800"/>
              <a:ext cx="556591" cy="567672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747DDDF-D714-F80C-CA12-3B6E4322F288}"/>
                </a:ext>
              </a:extLst>
            </p:cNvPr>
            <p:cNvCxnSpPr>
              <a:cxnSpLocks/>
            </p:cNvCxnSpPr>
            <p:nvPr/>
          </p:nvCxnSpPr>
          <p:spPr>
            <a:xfrm>
              <a:off x="4316681" y="2568039"/>
              <a:ext cx="0" cy="1279566"/>
            </a:xfrm>
            <a:prstGeom prst="straightConnector1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8E6D3B8-AC92-5F51-B427-2F7C4522D4AF}"/>
              </a:ext>
            </a:extLst>
          </p:cNvPr>
          <p:cNvGrpSpPr/>
          <p:nvPr/>
        </p:nvGrpSpPr>
        <p:grpSpPr>
          <a:xfrm>
            <a:off x="1117388" y="3017088"/>
            <a:ext cx="2122141" cy="2273699"/>
            <a:chOff x="1117388" y="3017088"/>
            <a:chExt cx="2122141" cy="227369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D664AB8-FBA9-67E2-EEDA-F37CBE1792F4}"/>
                </a:ext>
              </a:extLst>
            </p:cNvPr>
            <p:cNvSpPr/>
            <p:nvPr/>
          </p:nvSpPr>
          <p:spPr>
            <a:xfrm>
              <a:off x="2682938" y="3017088"/>
              <a:ext cx="556591" cy="567672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BD0025E-10CA-DEB0-83D0-C3B03688E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7388" y="3583924"/>
              <a:ext cx="1828782" cy="1706863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DF52085-51EF-A4A8-4DD2-2AE4FB418AAE}"/>
              </a:ext>
            </a:extLst>
          </p:cNvPr>
          <p:cNvGrpSpPr/>
          <p:nvPr/>
        </p:nvGrpSpPr>
        <p:grpSpPr>
          <a:xfrm>
            <a:off x="5356878" y="2996601"/>
            <a:ext cx="1991572" cy="2269385"/>
            <a:chOff x="5356878" y="2996601"/>
            <a:chExt cx="1991572" cy="226938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FA0A980-279B-4F64-BC81-370C702F1420}"/>
                </a:ext>
              </a:extLst>
            </p:cNvPr>
            <p:cNvSpPr/>
            <p:nvPr/>
          </p:nvSpPr>
          <p:spPr>
            <a:xfrm>
              <a:off x="5356878" y="2996601"/>
              <a:ext cx="556591" cy="567672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4DDD41A-8DC1-3778-F68F-096E68208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27009" y="3583924"/>
              <a:ext cx="1721441" cy="1682062"/>
            </a:xfrm>
            <a:prstGeom prst="rect">
              <a:avLst/>
            </a:prstGeom>
          </p:spPr>
        </p:pic>
      </p:grpSp>
      <p:pic>
        <p:nvPicPr>
          <p:cNvPr id="19" name="Picture 18" descr="A black text with a white background&#10;&#10;Description automatically generated">
            <a:extLst>
              <a:ext uri="{FF2B5EF4-FFF2-40B4-BE49-F238E27FC236}">
                <a16:creationId xmlns:a16="http://schemas.microsoft.com/office/drawing/2014/main" id="{9EE618F6-086D-3A33-AA76-566854EDA6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0952" y="5599927"/>
            <a:ext cx="4111458" cy="6764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1AD52-DA52-7140-BF9C-0CBEEB1F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9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32F35-6CCE-2C9D-3F4C-976DA177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IQR and SD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76F912-E33B-9ED6-0A01-1F52A923D14A}"/>
              </a:ext>
            </a:extLst>
          </p:cNvPr>
          <p:cNvSpPr txBox="1"/>
          <p:nvPr/>
        </p:nvSpPr>
        <p:spPr>
          <a:xfrm>
            <a:off x="789294" y="1695082"/>
            <a:ext cx="681800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/>
              </a:rPr>
              <a:t>IQR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8B9"/>
                </a:solidFill>
                <a:effectLst/>
              </a:rPr>
              <a:t>Robust measure (same as the median)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</a:rPr>
              <a:t>Has the same units as the observations 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CBAC56-8B17-6D28-AA17-C08F903204F3}"/>
              </a:ext>
            </a:extLst>
          </p:cNvPr>
          <p:cNvSpPr txBox="1"/>
          <p:nvPr/>
        </p:nvSpPr>
        <p:spPr>
          <a:xfrm>
            <a:off x="789294" y="3621089"/>
            <a:ext cx="72979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SD</a:t>
            </a:r>
            <a:endParaRPr lang="en-US" sz="2800" b="1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effectLst/>
              </a:rPr>
              <a:t>NOT a robust measure (same as the mean)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</a:rPr>
              <a:t>Has the same units as the observations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</a:rPr>
              <a:t>s=0 if and only if all observations are equal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2989C6-6AB7-FE40-145E-74B56AD55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871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4345E-AF25-A6CC-523C-B2CE92A7D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Birth of EDA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A5C67A-DCD6-7FFC-40FD-94DBA6A0D0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15009" y="3429000"/>
            <a:ext cx="1969374" cy="27785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3224F7-CEED-87C3-F610-FFEF7DC84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415" y="3428999"/>
            <a:ext cx="2266380" cy="27785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AD7B30-AC53-F0C8-7976-2EC3F17AAB5A}"/>
              </a:ext>
            </a:extLst>
          </p:cNvPr>
          <p:cNvSpPr txBox="1"/>
          <p:nvPr/>
        </p:nvSpPr>
        <p:spPr>
          <a:xfrm>
            <a:off x="679450" y="1677989"/>
            <a:ext cx="82711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161616"/>
                </a:solidFill>
                <a:effectLst/>
              </a:rPr>
              <a:t>Originally developed by mathematician John Tukey in the 1970s, EDA techniques continue to be a widely used method in the data discovery process today.</a:t>
            </a: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124771-D125-4B37-B369-399FFC2B4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15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E5426-ABE7-94F0-B43A-B4E63C5AF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500062"/>
            <a:ext cx="8007350" cy="13255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How</a:t>
            </a:r>
            <a:r>
              <a:rPr lang="zh-CN" altLang="en-US" sz="3600" dirty="0"/>
              <a:t> </a:t>
            </a:r>
            <a:r>
              <a:rPr lang="en-US" altLang="zh-CN" sz="3600" dirty="0"/>
              <a:t>did</a:t>
            </a:r>
            <a:r>
              <a:rPr lang="zh-CN" altLang="en-US" sz="3600" dirty="0"/>
              <a:t> </a:t>
            </a:r>
            <a:r>
              <a:rPr lang="en-US" altLang="zh-CN" sz="3600" dirty="0"/>
              <a:t>John</a:t>
            </a:r>
            <a:r>
              <a:rPr lang="zh-CN" altLang="en-US" sz="3600" dirty="0"/>
              <a:t> </a:t>
            </a:r>
            <a:r>
              <a:rPr lang="en-US" altLang="zh-CN" sz="3600" dirty="0"/>
              <a:t>Tukey</a:t>
            </a:r>
            <a:r>
              <a:rPr lang="zh-CN" altLang="en-US" sz="3600" dirty="0"/>
              <a:t> </a:t>
            </a:r>
            <a:r>
              <a:rPr lang="en-US" altLang="zh-CN" sz="3600" dirty="0"/>
              <a:t>present</a:t>
            </a:r>
            <a:r>
              <a:rPr lang="zh-CN" altLang="en-US" sz="3600" dirty="0"/>
              <a:t> </a:t>
            </a:r>
            <a:r>
              <a:rPr lang="en-US" altLang="zh-CN" sz="3600" dirty="0"/>
              <a:t>a</a:t>
            </a:r>
            <a:r>
              <a:rPr lang="zh-CN" altLang="en-US" sz="3600" dirty="0"/>
              <a:t> </a:t>
            </a:r>
            <a:r>
              <a:rPr lang="en-US" altLang="zh-CN" sz="3600" dirty="0"/>
              <a:t>distribution?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0B628-9057-913B-A410-AF3BC37BE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Hinges and 5-number summaries</a:t>
            </a:r>
          </a:p>
          <a:p>
            <a:pPr marL="0" indent="0">
              <a:buNone/>
            </a:pPr>
            <a:r>
              <a:rPr lang="en-US" altLang="zh-CN" sz="2800" dirty="0"/>
              <a:t>Example:</a:t>
            </a:r>
            <a:r>
              <a:rPr lang="zh-CN" altLang="en-US" sz="2800" dirty="0"/>
              <a:t> </a:t>
            </a:r>
            <a:r>
              <a:rPr lang="en-US" altLang="zh-CN" sz="2800" dirty="0"/>
              <a:t>13</a:t>
            </a:r>
            <a:r>
              <a:rPr lang="zh-CN" altLang="en-US" sz="2800" dirty="0"/>
              <a:t> </a:t>
            </a:r>
            <a:r>
              <a:rPr lang="en-US" altLang="zh-CN" sz="2800" dirty="0"/>
              <a:t>numbers:</a:t>
            </a:r>
          </a:p>
          <a:p>
            <a:pPr marL="0" indent="0">
              <a:buNone/>
            </a:pPr>
            <a:r>
              <a:rPr lang="en-US" altLang="en-US" dirty="0"/>
              <a:t>	</a:t>
            </a:r>
            <a:r>
              <a:rPr lang="en-US" altLang="en-US" sz="2800" dirty="0"/>
              <a:t> 2</a:t>
            </a:r>
            <a:r>
              <a:rPr lang="en-US" altLang="zh-CN" sz="2800" dirty="0"/>
              <a:t>,</a:t>
            </a:r>
            <a:r>
              <a:rPr lang="en-US" altLang="en-US" sz="2800" dirty="0"/>
              <a:t> 11,</a:t>
            </a:r>
            <a:r>
              <a:rPr lang="zh-CN" altLang="en-US" sz="2800" dirty="0"/>
              <a:t> </a:t>
            </a:r>
            <a:r>
              <a:rPr lang="en-US" altLang="en-US" sz="2800" dirty="0"/>
              <a:t>13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26,</a:t>
            </a:r>
            <a:r>
              <a:rPr lang="en-US" altLang="en-US" dirty="0"/>
              <a:t> 1, </a:t>
            </a:r>
            <a:r>
              <a:rPr lang="en-US" altLang="en-US" sz="2800" dirty="0"/>
              <a:t>3, 11,</a:t>
            </a:r>
            <a:r>
              <a:rPr lang="en-US" altLang="zh-CN" sz="2800" dirty="0"/>
              <a:t> 2,</a:t>
            </a:r>
            <a:r>
              <a:rPr lang="zh-CN" altLang="en-US" sz="2800" dirty="0"/>
              <a:t> </a:t>
            </a:r>
            <a:r>
              <a:rPr lang="en-US" altLang="en-US" sz="2800" dirty="0"/>
              <a:t>1, 14, 16, 6, 8</a:t>
            </a:r>
          </a:p>
          <a:p>
            <a:pPr marL="0" indent="0">
              <a:buNone/>
            </a:pP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quartiles,</a:t>
            </a:r>
            <a:r>
              <a:rPr lang="zh-CN" altLang="en-US" dirty="0"/>
              <a:t> </a:t>
            </a:r>
            <a:r>
              <a:rPr lang="en-US" altLang="zh-CN" dirty="0"/>
              <a:t>mean,</a:t>
            </a:r>
            <a:r>
              <a:rPr lang="zh-CN" altLang="en-US" dirty="0"/>
              <a:t> </a:t>
            </a:r>
            <a:r>
              <a:rPr lang="en-US" altLang="zh-CN" dirty="0"/>
              <a:t>max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min?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3564A-2710-75C3-63F6-8B4A262AB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221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E5426-ABE7-94F0-B43A-B4E63C5AF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500062"/>
            <a:ext cx="8007350" cy="13255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How</a:t>
            </a:r>
            <a:r>
              <a:rPr lang="zh-CN" altLang="en-US" sz="3600" dirty="0"/>
              <a:t> </a:t>
            </a:r>
            <a:r>
              <a:rPr lang="en-US" altLang="zh-CN" sz="3600" dirty="0"/>
              <a:t>did</a:t>
            </a:r>
            <a:r>
              <a:rPr lang="zh-CN" altLang="en-US" sz="3600" dirty="0"/>
              <a:t> </a:t>
            </a:r>
            <a:r>
              <a:rPr lang="en-US" altLang="zh-CN" sz="3600" dirty="0"/>
              <a:t>John</a:t>
            </a:r>
            <a:r>
              <a:rPr lang="zh-CN" altLang="en-US" sz="3600" dirty="0"/>
              <a:t> </a:t>
            </a:r>
            <a:r>
              <a:rPr lang="en-US" altLang="zh-CN" sz="3600" dirty="0"/>
              <a:t>Tukey</a:t>
            </a:r>
            <a:r>
              <a:rPr lang="zh-CN" altLang="en-US" sz="3600" dirty="0"/>
              <a:t> </a:t>
            </a:r>
            <a:r>
              <a:rPr lang="en-US" altLang="zh-CN" sz="3600" dirty="0"/>
              <a:t>present</a:t>
            </a:r>
            <a:r>
              <a:rPr lang="zh-CN" altLang="en-US" sz="3600" dirty="0"/>
              <a:t> </a:t>
            </a:r>
            <a:r>
              <a:rPr lang="en-US" altLang="zh-CN" sz="3600" dirty="0"/>
              <a:t>a</a:t>
            </a:r>
            <a:r>
              <a:rPr lang="zh-CN" altLang="en-US" sz="3600" dirty="0"/>
              <a:t> </a:t>
            </a:r>
            <a:r>
              <a:rPr lang="en-US" altLang="zh-CN" sz="3600" dirty="0"/>
              <a:t>distribution?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0B628-9057-913B-A410-AF3BC37BE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Hinges and 5-number summaries</a:t>
            </a:r>
          </a:p>
          <a:p>
            <a:pPr marL="0" indent="0">
              <a:buNone/>
            </a:pPr>
            <a:r>
              <a:rPr lang="en-US" altLang="zh-CN" sz="2800" dirty="0"/>
              <a:t>Example:</a:t>
            </a:r>
            <a:r>
              <a:rPr lang="zh-CN" altLang="en-US" sz="2800" dirty="0"/>
              <a:t> </a:t>
            </a:r>
            <a:r>
              <a:rPr lang="en-US" altLang="zh-CN" sz="2800" dirty="0"/>
              <a:t>13</a:t>
            </a:r>
            <a:r>
              <a:rPr lang="zh-CN" altLang="en-US" sz="2800" dirty="0"/>
              <a:t> </a:t>
            </a:r>
            <a:r>
              <a:rPr lang="en-US" altLang="zh-CN" sz="2800" dirty="0"/>
              <a:t>ordered</a:t>
            </a:r>
            <a:r>
              <a:rPr lang="zh-CN" altLang="en-US" sz="2800" dirty="0"/>
              <a:t> </a:t>
            </a:r>
            <a:r>
              <a:rPr lang="en-US" altLang="zh-CN" sz="2800" dirty="0"/>
              <a:t>numbers:</a:t>
            </a:r>
          </a:p>
          <a:p>
            <a:pPr marL="0" indent="0">
              <a:buNone/>
            </a:pPr>
            <a:r>
              <a:rPr lang="en-US" altLang="en-US" dirty="0"/>
              <a:t>	</a:t>
            </a:r>
            <a:r>
              <a:rPr lang="en-US" altLang="en-US" sz="28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altLang="en-US" sz="2800" dirty="0"/>
              <a:t>, </a:t>
            </a:r>
            <a:r>
              <a:rPr lang="en-US" altLang="en-US" dirty="0"/>
              <a:t>1, 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r>
              <a:rPr lang="en-US" altLang="en-US" sz="2800" dirty="0"/>
              <a:t>, 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r>
              <a:rPr lang="en-US" altLang="zh-CN" sz="2800" dirty="0"/>
              <a:t>,</a:t>
            </a:r>
            <a:r>
              <a:rPr lang="en-US" altLang="en-US" sz="2800" dirty="0"/>
              <a:t> 3, 6, </a:t>
            </a:r>
            <a:r>
              <a:rPr lang="en-US" altLang="en-US" sz="2800" dirty="0">
                <a:solidFill>
                  <a:srgbClr val="0019FF"/>
                </a:solidFill>
              </a:rPr>
              <a:t>8</a:t>
            </a:r>
            <a:r>
              <a:rPr lang="en-US" altLang="en-US" sz="2800" dirty="0"/>
              <a:t>, 11, 11,</a:t>
            </a:r>
            <a:r>
              <a:rPr lang="zh-CN" altLang="en-US" sz="2800" dirty="0"/>
              <a:t> </a:t>
            </a:r>
            <a:r>
              <a:rPr lang="en-US" altLang="en-US" sz="2800" dirty="0">
                <a:solidFill>
                  <a:schemeClr val="accent2">
                    <a:lumMod val="75000"/>
                  </a:schemeClr>
                </a:solidFill>
              </a:rPr>
              <a:t>13, </a:t>
            </a:r>
            <a:r>
              <a:rPr lang="en-US" altLang="en-US" dirty="0">
                <a:solidFill>
                  <a:schemeClr val="accent2">
                    <a:lumMod val="75000"/>
                  </a:schemeClr>
                </a:solidFill>
              </a:rPr>
              <a:t>14</a:t>
            </a:r>
            <a:r>
              <a:rPr lang="en-US" altLang="en-US" sz="2800" dirty="0"/>
              <a:t>, 16,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26</a:t>
            </a:r>
            <a:endParaRPr lang="en-US" altLang="en-US" sz="28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CN" dirty="0"/>
              <a:t>Median:</a:t>
            </a:r>
            <a:r>
              <a:rPr lang="zh-CN" altLang="en-US" dirty="0"/>
              <a:t> </a:t>
            </a:r>
            <a:r>
              <a:rPr lang="en-US" altLang="en-US" sz="2800" dirty="0">
                <a:solidFill>
                  <a:srgbClr val="0019FF"/>
                </a:solidFill>
              </a:rPr>
              <a:t>8</a:t>
            </a:r>
          </a:p>
          <a:p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quartile:</a:t>
            </a:r>
            <a:r>
              <a:rPr lang="zh-CN" altLang="en-US" dirty="0"/>
              <a:t> 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</a:rPr>
              <a:t>2</a:t>
            </a:r>
          </a:p>
          <a:p>
            <a:r>
              <a:rPr lang="en-US" altLang="zh-CN" dirty="0"/>
              <a:t>Third</a:t>
            </a:r>
            <a:r>
              <a:rPr lang="zh-CN" altLang="en-US" dirty="0"/>
              <a:t> </a:t>
            </a:r>
            <a:r>
              <a:rPr lang="en-US" altLang="zh-CN" dirty="0"/>
              <a:t>quartile:</a:t>
            </a:r>
            <a:r>
              <a:rPr lang="zh-CN" altLang="en-US" dirty="0"/>
              <a:t> </a:t>
            </a:r>
            <a:r>
              <a:rPr lang="en-US" altLang="en-US" sz="2800" dirty="0">
                <a:solidFill>
                  <a:schemeClr val="accent2">
                    <a:lumMod val="75000"/>
                  </a:schemeClr>
                </a:solidFill>
              </a:rPr>
              <a:t>13.5</a:t>
            </a:r>
          </a:p>
          <a:p>
            <a:r>
              <a:rPr lang="en-US" altLang="zh-CN" dirty="0"/>
              <a:t>Minimum: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1</a:t>
            </a:r>
          </a:p>
          <a:p>
            <a:r>
              <a:rPr lang="en-US" altLang="zh-CN" sz="2800" dirty="0"/>
              <a:t>Maximum:</a:t>
            </a:r>
            <a:r>
              <a:rPr lang="zh-CN" altLang="en-US" sz="2800" dirty="0"/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26</a:t>
            </a:r>
            <a:endParaRPr lang="en-US" altLang="en-US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D57BBD22-1594-09A0-95D1-5B5B90727768}"/>
              </a:ext>
            </a:extLst>
          </p:cNvPr>
          <p:cNvSpPr/>
          <p:nvPr/>
        </p:nvSpPr>
        <p:spPr>
          <a:xfrm>
            <a:off x="3762509" y="3952461"/>
            <a:ext cx="660401" cy="702731"/>
          </a:xfrm>
          <a:prstGeom prst="rightBrac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9F1198-505C-40CE-4965-D369DA262AFD}"/>
              </a:ext>
            </a:extLst>
          </p:cNvPr>
          <p:cNvSpPr txBox="1"/>
          <p:nvPr/>
        </p:nvSpPr>
        <p:spPr>
          <a:xfrm>
            <a:off x="4483235" y="4011438"/>
            <a:ext cx="1266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hinges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DE175-731F-3C2B-8B0F-42EFE8AC4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519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F8D82-BC84-DC96-4BCF-8F5260DC3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2102"/>
            <a:ext cx="7886700" cy="1325563"/>
          </a:xfrm>
        </p:spPr>
        <p:txBody>
          <a:bodyPr/>
          <a:lstStyle/>
          <a:p>
            <a:r>
              <a:rPr lang="en-US" altLang="zh-CN" dirty="0"/>
              <a:t>B</a:t>
            </a:r>
            <a:r>
              <a:rPr lang="en-US" dirty="0"/>
              <a:t>ox-and-whisker display (boxplot)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B216AC-517A-9542-8E3B-36B5F7B00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299" y="1230648"/>
            <a:ext cx="3428353" cy="50461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97A884-1390-8314-1C5E-87D17817A89E}"/>
              </a:ext>
            </a:extLst>
          </p:cNvPr>
          <p:cNvSpPr txBox="1"/>
          <p:nvPr/>
        </p:nvSpPr>
        <p:spPr>
          <a:xfrm>
            <a:off x="628650" y="1486014"/>
            <a:ext cx="5115363" cy="6412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202122"/>
                </a:solidFill>
              </a:rPr>
              <a:t>1. Box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202122"/>
                </a:solidFill>
              </a:rPr>
              <a:t>Lower</a:t>
            </a:r>
            <a:r>
              <a:rPr lang="zh-CN" altLang="en-US" sz="2400" dirty="0">
                <a:solidFill>
                  <a:srgbClr val="202122"/>
                </a:solidFill>
              </a:rPr>
              <a:t> </a:t>
            </a:r>
            <a:r>
              <a:rPr lang="en-US" altLang="zh-CN" sz="2400" dirty="0">
                <a:solidFill>
                  <a:srgbClr val="202122"/>
                </a:solidFill>
              </a:rPr>
              <a:t>:</a:t>
            </a:r>
            <a:r>
              <a:rPr lang="zh-CN" altLang="en-US" sz="2400" dirty="0">
                <a:solidFill>
                  <a:srgbClr val="202122"/>
                </a:solidFill>
              </a:rPr>
              <a:t>  </a:t>
            </a:r>
            <a:r>
              <a:rPr lang="en-US" altLang="zh-CN" sz="2400" dirty="0">
                <a:solidFill>
                  <a:srgbClr val="202122"/>
                </a:solidFill>
              </a:rPr>
              <a:t>F</a:t>
            </a:r>
            <a:r>
              <a:rPr lang="en-US" sz="2400" b="0" i="0" dirty="0">
                <a:solidFill>
                  <a:srgbClr val="202122"/>
                </a:solidFill>
                <a:effectLst/>
              </a:rPr>
              <a:t>irst quartile (</a:t>
            </a:r>
            <a:r>
              <a:rPr lang="en-US" sz="2400" i="1" dirty="0">
                <a:solidFill>
                  <a:srgbClr val="202122"/>
                </a:solidFill>
                <a:effectLst/>
              </a:rPr>
              <a:t>Q</a:t>
            </a:r>
            <a:r>
              <a:rPr lang="en-US" sz="2400" i="0" baseline="-25000" dirty="0">
                <a:solidFill>
                  <a:srgbClr val="202122"/>
                </a:solidFill>
                <a:effectLst/>
              </a:rPr>
              <a:t>1</a:t>
            </a:r>
            <a:r>
              <a:rPr lang="en-US" sz="2400" b="0" i="0" dirty="0">
                <a:solidFill>
                  <a:srgbClr val="202122"/>
                </a:solidFill>
                <a:effectLst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202122"/>
                </a:solidFill>
              </a:rPr>
              <a:t>Middle:</a:t>
            </a:r>
            <a:r>
              <a:rPr lang="zh-CN" altLang="en-US" sz="2400" dirty="0">
                <a:solidFill>
                  <a:srgbClr val="202122"/>
                </a:solidFill>
              </a:rPr>
              <a:t> </a:t>
            </a:r>
            <a:r>
              <a:rPr lang="en-US" altLang="zh-CN" sz="2400" dirty="0">
                <a:solidFill>
                  <a:srgbClr val="202122"/>
                </a:solidFill>
              </a:rPr>
              <a:t>Median (M</a:t>
            </a:r>
            <a:r>
              <a:rPr lang="en-US" altLang="zh-CN" sz="2400" baseline="-25000" dirty="0">
                <a:solidFill>
                  <a:srgbClr val="202122"/>
                </a:solidFill>
              </a:rPr>
              <a:t>d</a:t>
            </a:r>
            <a:r>
              <a:rPr lang="en-US" altLang="zh-CN" sz="2400" dirty="0">
                <a:solidFill>
                  <a:srgbClr val="202122"/>
                </a:solidFill>
              </a:rPr>
              <a:t>)</a:t>
            </a:r>
            <a:endParaRPr lang="en-US" sz="2400" b="0" i="0" baseline="-25000" dirty="0">
              <a:solidFill>
                <a:srgbClr val="202122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202122"/>
                </a:solidFill>
              </a:rPr>
              <a:t>Upper:</a:t>
            </a:r>
            <a:r>
              <a:rPr lang="zh-CN" altLang="en-US" sz="2400" dirty="0">
                <a:solidFill>
                  <a:srgbClr val="202122"/>
                </a:solidFill>
              </a:rPr>
              <a:t>   </a:t>
            </a:r>
            <a:r>
              <a:rPr lang="en-US" altLang="zh-CN" sz="2400" dirty="0">
                <a:solidFill>
                  <a:srgbClr val="202122"/>
                </a:solidFill>
              </a:rPr>
              <a:t>T</a:t>
            </a:r>
            <a:r>
              <a:rPr lang="en-US" sz="2400" b="0" i="0" dirty="0">
                <a:solidFill>
                  <a:srgbClr val="202122"/>
                </a:solidFill>
                <a:effectLst/>
              </a:rPr>
              <a:t>hird quartile (</a:t>
            </a:r>
            <a:r>
              <a:rPr lang="en-US" sz="2400" i="1" dirty="0">
                <a:solidFill>
                  <a:srgbClr val="202122"/>
                </a:solidFill>
                <a:effectLst/>
              </a:rPr>
              <a:t>Q</a:t>
            </a:r>
            <a:r>
              <a:rPr lang="en-US" sz="2400" i="0" baseline="-25000" dirty="0">
                <a:solidFill>
                  <a:srgbClr val="202122"/>
                </a:solidFill>
                <a:effectLst/>
              </a:rPr>
              <a:t>3</a:t>
            </a:r>
            <a:r>
              <a:rPr lang="en-US" sz="2400" b="0" i="0" dirty="0">
                <a:solidFill>
                  <a:srgbClr val="202122"/>
                </a:solidFill>
                <a:effectLst/>
              </a:rPr>
              <a:t>)</a:t>
            </a:r>
            <a:endParaRPr lang="en-US" sz="2400" dirty="0">
              <a:solidFill>
                <a:srgbClr val="202122"/>
              </a:solidFill>
            </a:endParaRPr>
          </a:p>
          <a:p>
            <a:endParaRPr lang="en-US" altLang="zh-CN" sz="2400" baseline="-25000" dirty="0">
              <a:solidFill>
                <a:srgbClr val="202122"/>
              </a:solidFill>
            </a:endParaRPr>
          </a:p>
          <a:p>
            <a:r>
              <a:rPr lang="en-US" altLang="zh-CN" sz="2400" dirty="0">
                <a:solidFill>
                  <a:srgbClr val="202122"/>
                </a:solidFill>
              </a:rPr>
              <a:t>2.</a:t>
            </a:r>
            <a:r>
              <a:rPr lang="zh-CN" altLang="en-US" sz="2400" dirty="0">
                <a:solidFill>
                  <a:srgbClr val="202122"/>
                </a:solidFill>
              </a:rPr>
              <a:t> </a:t>
            </a:r>
            <a:r>
              <a:rPr lang="en-US" altLang="zh-CN" sz="2400" dirty="0">
                <a:solidFill>
                  <a:srgbClr val="202122"/>
                </a:solidFill>
              </a:rPr>
              <a:t>Whisker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202122"/>
                </a:solidFill>
              </a:rPr>
              <a:t>Lower:</a:t>
            </a:r>
            <a:r>
              <a:rPr lang="zh-CN" altLang="en-US" sz="2400" dirty="0">
                <a:solidFill>
                  <a:srgbClr val="202122"/>
                </a:solidFill>
              </a:rPr>
              <a:t> </a:t>
            </a:r>
            <a:r>
              <a:rPr lang="en-US" altLang="zh-CN" sz="2400" dirty="0">
                <a:solidFill>
                  <a:srgbClr val="202122"/>
                </a:solidFill>
              </a:rPr>
              <a:t>the</a:t>
            </a:r>
            <a:r>
              <a:rPr lang="zh-CN" altLang="en-US" sz="2400" dirty="0">
                <a:solidFill>
                  <a:srgbClr val="202122"/>
                </a:solidFill>
              </a:rPr>
              <a:t> </a:t>
            </a:r>
            <a:r>
              <a:rPr lang="en-US" altLang="zh-CN" sz="2400" dirty="0">
                <a:solidFill>
                  <a:srgbClr val="202122"/>
                </a:solidFill>
              </a:rPr>
              <a:t>larger</a:t>
            </a:r>
            <a:r>
              <a:rPr lang="zh-CN" altLang="en-US" sz="2400" dirty="0">
                <a:solidFill>
                  <a:srgbClr val="202122"/>
                </a:solidFill>
              </a:rPr>
              <a:t> </a:t>
            </a:r>
            <a:r>
              <a:rPr lang="en-US" altLang="zh-CN" sz="2400" dirty="0">
                <a:solidFill>
                  <a:srgbClr val="202122"/>
                </a:solidFill>
              </a:rPr>
              <a:t>value</a:t>
            </a:r>
            <a:r>
              <a:rPr lang="zh-CN" altLang="en-US" sz="2400" dirty="0">
                <a:solidFill>
                  <a:srgbClr val="202122"/>
                </a:solidFill>
              </a:rPr>
              <a:t> </a:t>
            </a:r>
            <a:r>
              <a:rPr lang="en-US" altLang="zh-CN" sz="2400" dirty="0">
                <a:solidFill>
                  <a:srgbClr val="202122"/>
                </a:solidFill>
              </a:rPr>
              <a:t>of</a:t>
            </a:r>
          </a:p>
          <a:p>
            <a:r>
              <a:rPr lang="zh-CN" altLang="en-US" sz="2400" i="1" dirty="0">
                <a:solidFill>
                  <a:srgbClr val="202122"/>
                </a:solidFill>
                <a:effectLst/>
              </a:rPr>
              <a:t>     </a:t>
            </a:r>
            <a:r>
              <a:rPr lang="en-US" sz="2400" i="1" dirty="0">
                <a:solidFill>
                  <a:srgbClr val="202122"/>
                </a:solidFill>
                <a:effectLst/>
              </a:rPr>
              <a:t>Q</a:t>
            </a:r>
            <a:r>
              <a:rPr lang="en-US" altLang="zh-CN" sz="2400" baseline="-25000" dirty="0">
                <a:solidFill>
                  <a:srgbClr val="202122"/>
                </a:solidFill>
              </a:rPr>
              <a:t>1</a:t>
            </a:r>
            <a:r>
              <a:rPr lang="zh-CN" altLang="en-US" sz="2400" baseline="-25000" dirty="0">
                <a:solidFill>
                  <a:srgbClr val="202122"/>
                </a:solidFill>
              </a:rPr>
              <a:t> </a:t>
            </a:r>
            <a:r>
              <a:rPr lang="zh-CN" altLang="en-US" sz="2400" i="0" baseline="-25000" dirty="0">
                <a:solidFill>
                  <a:srgbClr val="202122"/>
                </a:solidFill>
                <a:effectLst/>
              </a:rPr>
              <a:t> </a:t>
            </a:r>
            <a:r>
              <a:rPr lang="en-US" altLang="zh-CN" sz="2400" dirty="0">
                <a:solidFill>
                  <a:srgbClr val="202122"/>
                </a:solidFill>
              </a:rPr>
              <a:t>–</a:t>
            </a:r>
            <a:r>
              <a:rPr lang="zh-CN" altLang="en-US" sz="2400" dirty="0">
                <a:solidFill>
                  <a:srgbClr val="202122"/>
                </a:solidFill>
              </a:rPr>
              <a:t> </a:t>
            </a:r>
            <a:r>
              <a:rPr lang="en-US" altLang="zh-CN" sz="2400" dirty="0">
                <a:solidFill>
                  <a:srgbClr val="202122"/>
                </a:solidFill>
              </a:rPr>
              <a:t>1.5</a:t>
            </a:r>
            <a:r>
              <a:rPr lang="zh-CN" altLang="en-US" sz="2400" dirty="0">
                <a:solidFill>
                  <a:srgbClr val="202122"/>
                </a:solidFill>
              </a:rPr>
              <a:t>*</a:t>
            </a:r>
            <a:r>
              <a:rPr lang="en-US" altLang="zh-CN" sz="2400" dirty="0">
                <a:solidFill>
                  <a:srgbClr val="202122"/>
                </a:solidFill>
              </a:rPr>
              <a:t>IQR</a:t>
            </a:r>
            <a:r>
              <a:rPr lang="zh-CN" altLang="en-US" sz="2400" dirty="0">
                <a:solidFill>
                  <a:srgbClr val="202122"/>
                </a:solidFill>
              </a:rPr>
              <a:t> </a:t>
            </a:r>
            <a:r>
              <a:rPr lang="en-US" altLang="zh-CN" sz="2400" dirty="0">
                <a:solidFill>
                  <a:srgbClr val="202122"/>
                </a:solidFill>
              </a:rPr>
              <a:t>and</a:t>
            </a:r>
            <a:r>
              <a:rPr lang="zh-CN" altLang="en-US" sz="2400" dirty="0">
                <a:solidFill>
                  <a:srgbClr val="202122"/>
                </a:solidFill>
              </a:rPr>
              <a:t> </a:t>
            </a:r>
            <a:r>
              <a:rPr lang="en-US" altLang="zh-CN" sz="2400" dirty="0">
                <a:solidFill>
                  <a:srgbClr val="202122"/>
                </a:solidFill>
              </a:rPr>
              <a:t>minimum </a:t>
            </a:r>
            <a:endParaRPr lang="en-US" altLang="zh-CN" sz="2400" baseline="-25000" dirty="0">
              <a:solidFill>
                <a:srgbClr val="20212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202122"/>
                </a:solidFill>
              </a:rPr>
              <a:t>Upper:</a:t>
            </a:r>
            <a:r>
              <a:rPr lang="zh-CN" altLang="en-US" sz="2400" dirty="0">
                <a:solidFill>
                  <a:srgbClr val="202122"/>
                </a:solidFill>
              </a:rPr>
              <a:t> </a:t>
            </a:r>
            <a:r>
              <a:rPr lang="en-US" altLang="zh-CN" sz="2400" dirty="0">
                <a:solidFill>
                  <a:srgbClr val="202122"/>
                </a:solidFill>
              </a:rPr>
              <a:t>the</a:t>
            </a:r>
            <a:r>
              <a:rPr lang="zh-CN" altLang="en-US" sz="2400" dirty="0">
                <a:solidFill>
                  <a:srgbClr val="202122"/>
                </a:solidFill>
              </a:rPr>
              <a:t> </a:t>
            </a:r>
            <a:r>
              <a:rPr lang="en-US" altLang="zh-CN" sz="2400" dirty="0">
                <a:solidFill>
                  <a:srgbClr val="202122"/>
                </a:solidFill>
              </a:rPr>
              <a:t>smaller</a:t>
            </a:r>
            <a:r>
              <a:rPr lang="zh-CN" altLang="en-US" sz="2400" dirty="0">
                <a:solidFill>
                  <a:srgbClr val="202122"/>
                </a:solidFill>
              </a:rPr>
              <a:t> </a:t>
            </a:r>
            <a:r>
              <a:rPr lang="en-US" altLang="zh-CN" sz="2400" dirty="0">
                <a:solidFill>
                  <a:srgbClr val="202122"/>
                </a:solidFill>
              </a:rPr>
              <a:t>value</a:t>
            </a:r>
            <a:r>
              <a:rPr lang="zh-CN" altLang="en-US" sz="2400" dirty="0">
                <a:solidFill>
                  <a:srgbClr val="202122"/>
                </a:solidFill>
              </a:rPr>
              <a:t> </a:t>
            </a:r>
            <a:r>
              <a:rPr lang="en-US" altLang="zh-CN" sz="2400" dirty="0">
                <a:solidFill>
                  <a:srgbClr val="202122"/>
                </a:solidFill>
              </a:rPr>
              <a:t>of</a:t>
            </a:r>
          </a:p>
          <a:p>
            <a:r>
              <a:rPr lang="zh-CN" altLang="en-US" sz="2400" i="1" dirty="0">
                <a:solidFill>
                  <a:srgbClr val="202122"/>
                </a:solidFill>
                <a:effectLst/>
              </a:rPr>
              <a:t>     </a:t>
            </a:r>
            <a:r>
              <a:rPr lang="en-US" sz="2400" i="1" dirty="0">
                <a:solidFill>
                  <a:srgbClr val="202122"/>
                </a:solidFill>
                <a:effectLst/>
              </a:rPr>
              <a:t>Q</a:t>
            </a:r>
            <a:r>
              <a:rPr lang="en-US" altLang="zh-CN" sz="2400" i="1" baseline="-25000" dirty="0">
                <a:solidFill>
                  <a:srgbClr val="202122"/>
                </a:solidFill>
                <a:effectLst/>
              </a:rPr>
              <a:t>3</a:t>
            </a:r>
            <a:r>
              <a:rPr lang="zh-CN" altLang="en-US" sz="2400" baseline="-25000" dirty="0">
                <a:solidFill>
                  <a:srgbClr val="202122"/>
                </a:solidFill>
              </a:rPr>
              <a:t> </a:t>
            </a:r>
            <a:r>
              <a:rPr lang="en-US" altLang="zh-CN" sz="2400" dirty="0">
                <a:solidFill>
                  <a:srgbClr val="202122"/>
                </a:solidFill>
              </a:rPr>
              <a:t>+</a:t>
            </a:r>
            <a:r>
              <a:rPr lang="zh-CN" altLang="en-US" sz="2400" dirty="0">
                <a:solidFill>
                  <a:srgbClr val="202122"/>
                </a:solidFill>
              </a:rPr>
              <a:t> </a:t>
            </a:r>
            <a:r>
              <a:rPr lang="en-US" altLang="zh-CN" sz="2400" dirty="0">
                <a:solidFill>
                  <a:srgbClr val="202122"/>
                </a:solidFill>
              </a:rPr>
              <a:t>1.5</a:t>
            </a:r>
            <a:r>
              <a:rPr lang="zh-CN" altLang="en-US" sz="2400" dirty="0">
                <a:solidFill>
                  <a:srgbClr val="202122"/>
                </a:solidFill>
              </a:rPr>
              <a:t>*</a:t>
            </a:r>
            <a:r>
              <a:rPr lang="en-US" altLang="zh-CN" sz="2400" dirty="0">
                <a:solidFill>
                  <a:srgbClr val="202122"/>
                </a:solidFill>
              </a:rPr>
              <a:t>IQR</a:t>
            </a:r>
            <a:r>
              <a:rPr lang="zh-CN" altLang="en-US" sz="2400" dirty="0">
                <a:solidFill>
                  <a:srgbClr val="202122"/>
                </a:solidFill>
              </a:rPr>
              <a:t> </a:t>
            </a:r>
            <a:r>
              <a:rPr lang="en-US" altLang="zh-CN" sz="2400" dirty="0">
                <a:solidFill>
                  <a:srgbClr val="202122"/>
                </a:solidFill>
              </a:rPr>
              <a:t>and</a:t>
            </a:r>
            <a:r>
              <a:rPr lang="zh-CN" altLang="en-US" sz="2400" dirty="0">
                <a:solidFill>
                  <a:srgbClr val="202122"/>
                </a:solidFill>
              </a:rPr>
              <a:t> </a:t>
            </a:r>
            <a:r>
              <a:rPr lang="en-US" altLang="zh-CN" sz="2400" dirty="0">
                <a:solidFill>
                  <a:srgbClr val="202122"/>
                </a:solidFill>
              </a:rPr>
              <a:t>maximum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400" baseline="-25000" dirty="0">
              <a:solidFill>
                <a:srgbClr val="202122"/>
              </a:solidFill>
            </a:endParaRPr>
          </a:p>
          <a:p>
            <a:r>
              <a:rPr lang="en-US" altLang="zh-CN" sz="2400" dirty="0">
                <a:solidFill>
                  <a:srgbClr val="202122"/>
                </a:solidFill>
              </a:rPr>
              <a:t>3.</a:t>
            </a:r>
            <a:r>
              <a:rPr lang="zh-CN" altLang="en-US" sz="2400" dirty="0">
                <a:solidFill>
                  <a:srgbClr val="202122"/>
                </a:solidFill>
              </a:rPr>
              <a:t> </a:t>
            </a:r>
            <a:r>
              <a:rPr lang="en-US" altLang="zh-CN" sz="2400" dirty="0">
                <a:solidFill>
                  <a:srgbClr val="202122"/>
                </a:solidFill>
              </a:rPr>
              <a:t>Outliners:</a:t>
            </a:r>
            <a:r>
              <a:rPr lang="zh-CN" altLang="en-US" sz="2400" dirty="0">
                <a:solidFill>
                  <a:srgbClr val="202122"/>
                </a:solidFill>
              </a:rPr>
              <a:t> </a:t>
            </a:r>
            <a:r>
              <a:rPr lang="en-US" altLang="zh-CN" sz="2400" dirty="0">
                <a:solidFill>
                  <a:srgbClr val="202122"/>
                </a:solidFill>
              </a:rPr>
              <a:t>values</a:t>
            </a:r>
            <a:r>
              <a:rPr lang="zh-CN" altLang="en-US" sz="2400" dirty="0">
                <a:solidFill>
                  <a:srgbClr val="202122"/>
                </a:solidFill>
              </a:rPr>
              <a:t> </a:t>
            </a:r>
            <a:r>
              <a:rPr lang="en-US" altLang="zh-CN" sz="2400" dirty="0">
                <a:solidFill>
                  <a:srgbClr val="202122"/>
                </a:solidFill>
              </a:rPr>
              <a:t>outside</a:t>
            </a:r>
            <a:r>
              <a:rPr lang="zh-CN" altLang="en-US" sz="2400" dirty="0">
                <a:solidFill>
                  <a:srgbClr val="202122"/>
                </a:solidFill>
              </a:rPr>
              <a:t> </a:t>
            </a:r>
            <a:r>
              <a:rPr lang="en-US" altLang="zh-CN" sz="2400" dirty="0">
                <a:solidFill>
                  <a:srgbClr val="202122"/>
                </a:solidFill>
              </a:rPr>
              <a:t>whisker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400" baseline="-25000" dirty="0">
              <a:solidFill>
                <a:srgbClr val="202122"/>
              </a:solidFill>
            </a:endParaRPr>
          </a:p>
          <a:p>
            <a:endParaRPr lang="en-US" altLang="zh-CN" sz="2800" baseline="-25000" dirty="0">
              <a:solidFill>
                <a:srgbClr val="202122"/>
              </a:solidFill>
            </a:endParaRPr>
          </a:p>
          <a:p>
            <a:endParaRPr lang="en-US" altLang="zh-CN" sz="2400" baseline="-25000" dirty="0">
              <a:solidFill>
                <a:srgbClr val="202122"/>
              </a:solidFill>
            </a:endParaRPr>
          </a:p>
          <a:p>
            <a:endParaRPr lang="en-US" altLang="zh-CN" sz="2400" baseline="-25000" dirty="0">
              <a:solidFill>
                <a:srgbClr val="202122"/>
              </a:solidFill>
            </a:endParaRPr>
          </a:p>
          <a:p>
            <a:endParaRPr lang="en-US" altLang="zh-CN" sz="2400" baseline="-25000" dirty="0">
              <a:solidFill>
                <a:srgbClr val="202122"/>
              </a:solidFill>
            </a:endParaRPr>
          </a:p>
          <a:p>
            <a:endParaRPr lang="en-US" altLang="zh-CN" sz="2400" baseline="-25000" dirty="0">
              <a:solidFill>
                <a:srgbClr val="202122"/>
              </a:solidFill>
            </a:endParaRPr>
          </a:p>
          <a:p>
            <a:endParaRPr lang="en-US" altLang="zh-CN" sz="2400" baseline="-25000" dirty="0">
              <a:solidFill>
                <a:srgbClr val="202122"/>
              </a:solidFill>
            </a:endParaRPr>
          </a:p>
          <a:p>
            <a:endParaRPr lang="en-US" sz="2400" dirty="0">
              <a:solidFill>
                <a:srgbClr val="20212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DE27EC7-898E-A807-B8F5-60BDFCA45938}"/>
              </a:ext>
            </a:extLst>
          </p:cNvPr>
          <p:cNvGrpSpPr/>
          <p:nvPr/>
        </p:nvGrpSpPr>
        <p:grpSpPr>
          <a:xfrm>
            <a:off x="7412909" y="3984277"/>
            <a:ext cx="1338955" cy="707743"/>
            <a:chOff x="7591637" y="4231677"/>
            <a:chExt cx="1338955" cy="707743"/>
          </a:xfrm>
        </p:grpSpPr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BA122F64-FF6F-4F07-49C9-B0044CECAAE7}"/>
                </a:ext>
              </a:extLst>
            </p:cNvPr>
            <p:cNvSpPr/>
            <p:nvPr/>
          </p:nvSpPr>
          <p:spPr>
            <a:xfrm>
              <a:off x="7591637" y="4231677"/>
              <a:ext cx="312420" cy="707743"/>
            </a:xfrm>
            <a:prstGeom prst="rightBrace">
              <a:avLst/>
            </a:prstGeom>
            <a:ln w="317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748548-1AA1-212D-7E03-B892DE654553}"/>
                </a:ext>
              </a:extLst>
            </p:cNvPr>
            <p:cNvSpPr txBox="1"/>
            <p:nvPr/>
          </p:nvSpPr>
          <p:spPr>
            <a:xfrm>
              <a:off x="7941475" y="4354715"/>
              <a:ext cx="9891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accent2">
                      <a:lumMod val="75000"/>
                    </a:schemeClr>
                  </a:solidFill>
                </a:rPr>
                <a:t>whisker</a:t>
              </a:r>
              <a:endParaRPr lang="en-US" sz="2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49C3E3A-E57C-B004-E8EF-50731C2F4A2A}"/>
              </a:ext>
            </a:extLst>
          </p:cNvPr>
          <p:cNvGrpSpPr/>
          <p:nvPr/>
        </p:nvGrpSpPr>
        <p:grpSpPr>
          <a:xfrm>
            <a:off x="7416719" y="5540231"/>
            <a:ext cx="1364712" cy="470935"/>
            <a:chOff x="7591637" y="4345447"/>
            <a:chExt cx="1364712" cy="470935"/>
          </a:xfrm>
        </p:grpSpPr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16B04BAC-339B-3752-CD48-1EC86F809F4F}"/>
                </a:ext>
              </a:extLst>
            </p:cNvPr>
            <p:cNvSpPr/>
            <p:nvPr/>
          </p:nvSpPr>
          <p:spPr>
            <a:xfrm>
              <a:off x="7591637" y="4354716"/>
              <a:ext cx="312420" cy="461666"/>
            </a:xfrm>
            <a:prstGeom prst="rightBrace">
              <a:avLst/>
            </a:prstGeom>
            <a:ln w="317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69F6C0B-FC19-A635-EDDA-24F2A1423C66}"/>
                </a:ext>
              </a:extLst>
            </p:cNvPr>
            <p:cNvSpPr txBox="1"/>
            <p:nvPr/>
          </p:nvSpPr>
          <p:spPr>
            <a:xfrm>
              <a:off x="7967232" y="4345447"/>
              <a:ext cx="9891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accent2">
                      <a:lumMod val="75000"/>
                    </a:schemeClr>
                  </a:solidFill>
                </a:rPr>
                <a:t>whisker</a:t>
              </a:r>
              <a:endParaRPr lang="en-US" sz="2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8AE9E5D-4CF4-DB03-BF3F-D504C4ED2AC9}"/>
              </a:ext>
            </a:extLst>
          </p:cNvPr>
          <p:cNvGrpSpPr/>
          <p:nvPr/>
        </p:nvGrpSpPr>
        <p:grpSpPr>
          <a:xfrm>
            <a:off x="7442476" y="4893733"/>
            <a:ext cx="909415" cy="580898"/>
            <a:chOff x="7591637" y="4231677"/>
            <a:chExt cx="909415" cy="707743"/>
          </a:xfrm>
        </p:grpSpPr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8B77747F-C14B-17AC-7B49-D833C28E1EC9}"/>
                </a:ext>
              </a:extLst>
            </p:cNvPr>
            <p:cNvSpPr/>
            <p:nvPr/>
          </p:nvSpPr>
          <p:spPr>
            <a:xfrm>
              <a:off x="7591637" y="4231677"/>
              <a:ext cx="312420" cy="707743"/>
            </a:xfrm>
            <a:prstGeom prst="rightBrac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accent5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3D93077-E150-3CC7-40D2-FE5EA9BB3650}"/>
                </a:ext>
              </a:extLst>
            </p:cNvPr>
            <p:cNvSpPr txBox="1"/>
            <p:nvPr/>
          </p:nvSpPr>
          <p:spPr>
            <a:xfrm>
              <a:off x="7941475" y="4296080"/>
              <a:ext cx="559577" cy="487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accent5"/>
                  </a:solidFill>
                </a:rPr>
                <a:t>box</a:t>
              </a:r>
              <a:endParaRPr lang="en-US" sz="20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5BFFC77-BCD4-7BE2-C2D4-87C6ACFAD93D}"/>
              </a:ext>
            </a:extLst>
          </p:cNvPr>
          <p:cNvGrpSpPr/>
          <p:nvPr/>
        </p:nvGrpSpPr>
        <p:grpSpPr>
          <a:xfrm>
            <a:off x="5791045" y="1783872"/>
            <a:ext cx="1185490" cy="2076982"/>
            <a:chOff x="6718567" y="4231677"/>
            <a:chExt cx="1185490" cy="707743"/>
          </a:xfrm>
        </p:grpSpPr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52A98260-AC28-E277-8821-48DDDE4F971A}"/>
                </a:ext>
              </a:extLst>
            </p:cNvPr>
            <p:cNvSpPr/>
            <p:nvPr/>
          </p:nvSpPr>
          <p:spPr>
            <a:xfrm rot="10800000">
              <a:off x="7591637" y="4231677"/>
              <a:ext cx="312420" cy="707743"/>
            </a:xfrm>
            <a:prstGeom prst="rightBrace">
              <a:avLst/>
            </a:prstGeom>
            <a:ln w="317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DB2BF0-FDD0-0B5E-8AB8-5B0D48201FD0}"/>
                </a:ext>
              </a:extLst>
            </p:cNvPr>
            <p:cNvSpPr txBox="1"/>
            <p:nvPr/>
          </p:nvSpPr>
          <p:spPr>
            <a:xfrm>
              <a:off x="6718567" y="4474471"/>
              <a:ext cx="892424" cy="1258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accent6"/>
                  </a:solidFill>
                </a:rPr>
                <a:t>outliers</a:t>
              </a:r>
              <a:endParaRPr lang="en-US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28" name="Right Brace 27">
            <a:extLst>
              <a:ext uri="{FF2B5EF4-FFF2-40B4-BE49-F238E27FC236}">
                <a16:creationId xmlns:a16="http://schemas.microsoft.com/office/drawing/2014/main" id="{DCD1B7EF-1618-C9FA-41A6-6B0C96BC96B7}"/>
              </a:ext>
            </a:extLst>
          </p:cNvPr>
          <p:cNvSpPr/>
          <p:nvPr/>
        </p:nvSpPr>
        <p:spPr>
          <a:xfrm>
            <a:off x="7412909" y="3984277"/>
            <a:ext cx="312420" cy="707743"/>
          </a:xfrm>
          <a:prstGeom prst="rightBrace">
            <a:avLst/>
          </a:prstGeom>
          <a:ln w="317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BB19A94-95E6-8936-8E4D-5FD3AE5C9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126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F8D82-BC84-DC96-4BCF-8F5260DC3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2272"/>
            <a:ext cx="7886700" cy="1325563"/>
          </a:xfrm>
        </p:spPr>
        <p:txBody>
          <a:bodyPr/>
          <a:lstStyle/>
          <a:p>
            <a:r>
              <a:rPr lang="en-US" altLang="zh-CN" dirty="0"/>
              <a:t>B</a:t>
            </a:r>
            <a:r>
              <a:rPr lang="en-US" dirty="0"/>
              <a:t>ox-and-whisker display (boxplot)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97A884-1390-8314-1C5E-87D17817A89E}"/>
              </a:ext>
            </a:extLst>
          </p:cNvPr>
          <p:cNvSpPr txBox="1"/>
          <p:nvPr/>
        </p:nvSpPr>
        <p:spPr>
          <a:xfrm>
            <a:off x="628650" y="1230648"/>
            <a:ext cx="75791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Our</a:t>
            </a:r>
            <a:r>
              <a:rPr lang="zh-CN" altLang="en-US" sz="2400" dirty="0"/>
              <a:t> </a:t>
            </a:r>
            <a:r>
              <a:rPr lang="en-US" altLang="zh-CN" sz="2400" dirty="0"/>
              <a:t>example: </a:t>
            </a: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altLang="en-US" sz="2400" dirty="0"/>
              <a:t>, 1, 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r>
              <a:rPr lang="en-US" altLang="en-US" sz="2400" dirty="0"/>
              <a:t>, 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r>
              <a:rPr lang="en-US" altLang="zh-CN" sz="2400" dirty="0"/>
              <a:t>,</a:t>
            </a:r>
            <a:r>
              <a:rPr lang="en-US" altLang="en-US" sz="2400" dirty="0"/>
              <a:t> 3, 6, </a:t>
            </a:r>
            <a:r>
              <a:rPr lang="en-US" altLang="en-US" sz="2400" dirty="0">
                <a:solidFill>
                  <a:srgbClr val="0019FF"/>
                </a:solidFill>
              </a:rPr>
              <a:t>8</a:t>
            </a:r>
            <a:r>
              <a:rPr lang="en-US" altLang="en-US" sz="2400" dirty="0"/>
              <a:t>, 11, 11,</a:t>
            </a:r>
            <a:r>
              <a:rPr lang="zh-CN" altLang="en-US" sz="2400" dirty="0"/>
              <a:t> </a:t>
            </a:r>
            <a:r>
              <a:rPr lang="en-US" altLang="en-US" sz="2400" dirty="0">
                <a:solidFill>
                  <a:schemeClr val="accent2">
                    <a:lumMod val="75000"/>
                  </a:schemeClr>
                </a:solidFill>
              </a:rPr>
              <a:t>13, 14</a:t>
            </a:r>
            <a:r>
              <a:rPr lang="en-US" altLang="en-US" sz="2400" dirty="0"/>
              <a:t>, 16, 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26</a:t>
            </a:r>
            <a:endParaRPr lang="en-US" altLang="zh-CN" sz="2400" baseline="-25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en-US" altLang="zh-CN" sz="2400" baseline="-25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en-US" altLang="zh-CN" sz="2400" baseline="-25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en-US" altLang="zh-CN" sz="2400" baseline="-25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en-US" altLang="zh-CN" sz="2400" baseline="-25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en-US" sz="24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8FD2DA-5B71-E441-308A-A46A1188BDF7}"/>
              </a:ext>
            </a:extLst>
          </p:cNvPr>
          <p:cNvSpPr txBox="1"/>
          <p:nvPr/>
        </p:nvSpPr>
        <p:spPr>
          <a:xfrm>
            <a:off x="4286250" y="1953923"/>
            <a:ext cx="2991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following</a:t>
            </a:r>
            <a:r>
              <a:rPr lang="zh-CN" altLang="en-US" dirty="0"/>
              <a:t> </a:t>
            </a:r>
            <a:r>
              <a:rPr lang="en-US" altLang="zh-CN" dirty="0"/>
              <a:t>plot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90DFA6-AFEE-95ED-F9AD-12798B842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221" y="2556211"/>
            <a:ext cx="1855929" cy="39959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16D555-96D4-981F-ECEC-597C8BCC6011}"/>
              </a:ext>
            </a:extLst>
          </p:cNvPr>
          <p:cNvSpPr txBox="1"/>
          <p:nvPr/>
        </p:nvSpPr>
        <p:spPr>
          <a:xfrm>
            <a:off x="6284631" y="2875402"/>
            <a:ext cx="10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max = 26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1F43EE-4854-DEB8-2A16-5293D3406A82}"/>
              </a:ext>
            </a:extLst>
          </p:cNvPr>
          <p:cNvSpPr txBox="1"/>
          <p:nvPr/>
        </p:nvSpPr>
        <p:spPr>
          <a:xfrm>
            <a:off x="6402015" y="602094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min =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D828D-128F-C66A-3603-4C8F9089FC29}"/>
              </a:ext>
            </a:extLst>
          </p:cNvPr>
          <p:cNvSpPr txBox="1"/>
          <p:nvPr/>
        </p:nvSpPr>
        <p:spPr>
          <a:xfrm>
            <a:off x="6364603" y="4888688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</a:t>
            </a:r>
            <a:r>
              <a:rPr lang="en-US" baseline="-25000" dirty="0">
                <a:solidFill>
                  <a:schemeClr val="bg2">
                    <a:lumMod val="50000"/>
                  </a:schemeClr>
                </a:solidFill>
              </a:rPr>
              <a:t>d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= 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A00E88-1E1A-1279-8295-1B85AFB4210B}"/>
              </a:ext>
            </a:extLst>
          </p:cNvPr>
          <p:cNvSpPr txBox="1"/>
          <p:nvPr/>
        </p:nvSpPr>
        <p:spPr>
          <a:xfrm>
            <a:off x="6327733" y="447671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Q</a:t>
            </a:r>
            <a:r>
              <a:rPr lang="en-US" baseline="-25000" dirty="0">
                <a:solidFill>
                  <a:schemeClr val="bg2">
                    <a:lumMod val="50000"/>
                  </a:schemeClr>
                </a:solidFill>
              </a:rPr>
              <a:t>3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= 13.5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480F78-3A97-812D-A644-A3796BDF2E41}"/>
              </a:ext>
            </a:extLst>
          </p:cNvPr>
          <p:cNvSpPr txBox="1"/>
          <p:nvPr/>
        </p:nvSpPr>
        <p:spPr>
          <a:xfrm>
            <a:off x="6364603" y="5707771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Q</a:t>
            </a:r>
            <a:r>
              <a:rPr lang="en-US" baseline="-25000" dirty="0">
                <a:solidFill>
                  <a:schemeClr val="bg2">
                    <a:lumMod val="50000"/>
                  </a:schemeClr>
                </a:solidFill>
              </a:rPr>
              <a:t>1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=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A2B02F-1728-E793-D32D-61B47B1AA2A5}"/>
              </a:ext>
            </a:extLst>
          </p:cNvPr>
          <p:cNvSpPr/>
          <p:nvPr/>
        </p:nvSpPr>
        <p:spPr>
          <a:xfrm>
            <a:off x="5791200" y="2740729"/>
            <a:ext cx="493431" cy="198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A68EFB-55A1-1E8A-E9BA-16A4A232C603}"/>
              </a:ext>
            </a:extLst>
          </p:cNvPr>
          <p:cNvSpPr txBox="1"/>
          <p:nvPr/>
        </p:nvSpPr>
        <p:spPr>
          <a:xfrm>
            <a:off x="764114" y="1975818"/>
            <a:ext cx="30371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 IQR = 13.5 – 2 = 11.5</a:t>
            </a:r>
          </a:p>
          <a:p>
            <a:endParaRPr lang="en-US" dirty="0"/>
          </a:p>
          <a:p>
            <a:r>
              <a:rPr lang="en-US" dirty="0"/>
              <a:t>Q3 + 1.5*IQR = 30.75  &gt; max</a:t>
            </a:r>
          </a:p>
          <a:p>
            <a:endParaRPr lang="en-US" dirty="0"/>
          </a:p>
          <a:p>
            <a:r>
              <a:rPr lang="en-US" dirty="0"/>
              <a:t>Q1 – 1.5*IQR = -15.25 &lt; min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6990DE-FC52-05A4-4AE5-BC63201E7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734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48108-D500-AFBF-D5F1-1D4B8F2CF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D339F-8095-F67D-C512-93CF5582A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159750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+mn-lt"/>
              </a:rPr>
              <a:t>For a skewed distribution or a distribution with strong outliers the five number summary is usually better than mean and SD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+mn-lt"/>
              </a:rPr>
              <a:t>Use </a:t>
            </a:r>
            <a:r>
              <a:rPr lang="en-US" sz="2400" u="sng" dirty="0">
                <a:effectLst/>
                <a:latin typeface="+mn-lt"/>
              </a:rPr>
              <a:t>SD</a:t>
            </a:r>
            <a:r>
              <a:rPr lang="en-US" sz="2400" dirty="0">
                <a:effectLst/>
                <a:latin typeface="+mn-lt"/>
              </a:rPr>
              <a:t> for the spread when you use the </a:t>
            </a:r>
            <a:r>
              <a:rPr lang="en-US" sz="2400" u="sng" dirty="0">
                <a:effectLst/>
                <a:latin typeface="+mn-lt"/>
              </a:rPr>
              <a:t>mean</a:t>
            </a:r>
            <a:r>
              <a:rPr lang="en-US" sz="2400" dirty="0">
                <a:effectLst/>
                <a:latin typeface="+mn-lt"/>
              </a:rPr>
              <a:t> for the center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Use </a:t>
            </a:r>
            <a:r>
              <a:rPr lang="en-US" sz="2400" u="sng" dirty="0">
                <a:latin typeface="+mn-lt"/>
              </a:rPr>
              <a:t>IQR</a:t>
            </a:r>
            <a:r>
              <a:rPr lang="en-US" sz="2400" dirty="0">
                <a:latin typeface="+mn-lt"/>
              </a:rPr>
              <a:t> for the spread when you use </a:t>
            </a:r>
            <a:r>
              <a:rPr lang="en-US" sz="2400" u="sng" dirty="0">
                <a:latin typeface="+mn-lt"/>
              </a:rPr>
              <a:t>median</a:t>
            </a:r>
            <a:r>
              <a:rPr lang="en-US" sz="2400" dirty="0">
                <a:latin typeface="+mn-lt"/>
              </a:rPr>
              <a:t> for the center</a:t>
            </a:r>
            <a:endParaRPr lang="en-US" sz="2400" dirty="0">
              <a:effectLst/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D1FE23-3AD7-23BB-5BBF-0711B8338FB6}"/>
              </a:ext>
            </a:extLst>
          </p:cNvPr>
          <p:cNvSpPr txBox="1"/>
          <p:nvPr/>
        </p:nvSpPr>
        <p:spPr>
          <a:xfrm>
            <a:off x="1074730" y="3763787"/>
            <a:ext cx="699453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effectLst/>
              </a:rPr>
              <a:t>WARNING</a:t>
            </a:r>
            <a:r>
              <a:rPr lang="en-US" sz="2400" dirty="0">
                <a:effectLst/>
              </a:rPr>
              <a:t>: Do not use only boxplots and numerical summaries to describe the shape of a distribution. </a:t>
            </a:r>
          </a:p>
          <a:p>
            <a:endParaRPr lang="en-US" sz="2400" dirty="0">
              <a:effectLst/>
            </a:endParaRPr>
          </a:p>
          <a:p>
            <a:r>
              <a:rPr lang="en-US" sz="2400" dirty="0">
                <a:effectLst/>
              </a:rPr>
              <a:t>Add a histogram. </a:t>
            </a:r>
            <a:r>
              <a:rPr lang="en-US" sz="2400" dirty="0">
                <a:solidFill>
                  <a:srgbClr val="3333CC"/>
                </a:solidFill>
                <a:effectLst/>
              </a:rPr>
              <a:t>Why? </a:t>
            </a:r>
            <a:endParaRPr lang="en-US" sz="2400" dirty="0">
              <a:effectLst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7EEFC3-E144-AE3A-9FA7-3A9F272CA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9597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D5828-808A-8A8D-8465-A5AE798C2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45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Relationship</a:t>
            </a:r>
            <a:r>
              <a:rPr lang="zh-CN" altLang="en-US" dirty="0"/>
              <a:t> </a:t>
            </a:r>
            <a:r>
              <a:rPr lang="en-US" altLang="zh-CN" dirty="0" err="1"/>
              <a:t>betw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variables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E1627-25A0-17BA-95F0-DC1B030A6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41536"/>
            <a:ext cx="8515350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n-lt"/>
              </a:rPr>
              <a:t>So far, we have focused on individual variables.</a:t>
            </a:r>
          </a:p>
          <a:p>
            <a:pPr marL="0" indent="0">
              <a:buNone/>
            </a:pPr>
            <a:endParaRPr lang="en-US" dirty="0">
              <a:effectLst/>
              <a:latin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n-lt"/>
              </a:rPr>
              <a:t>Now we will study relationship between two variables:</a:t>
            </a:r>
          </a:p>
          <a:p>
            <a:pPr marL="914400" lvl="2" indent="0">
              <a:buNone/>
            </a:pPr>
            <a:r>
              <a:rPr lang="en-US" sz="2800" dirty="0">
                <a:effectLst/>
                <a:latin typeface="+mn-lt"/>
              </a:rPr>
              <a:t>– Two </a:t>
            </a:r>
            <a:r>
              <a:rPr lang="en-US" altLang="zh-CN" sz="2800" dirty="0">
                <a:effectLst/>
                <a:latin typeface="+mn-lt"/>
              </a:rPr>
              <a:t>categorical</a:t>
            </a:r>
            <a:r>
              <a:rPr lang="en-US" sz="2800" dirty="0">
                <a:effectLst/>
                <a:latin typeface="+mn-lt"/>
              </a:rPr>
              <a:t> variables</a:t>
            </a:r>
            <a:endParaRPr lang="en-US" sz="2800" dirty="0">
              <a:latin typeface="+mn-lt"/>
            </a:endParaRPr>
          </a:p>
          <a:p>
            <a:pPr marL="914400" lvl="2" indent="0">
              <a:buNone/>
            </a:pPr>
            <a:r>
              <a:rPr lang="en-US" sz="2800" dirty="0">
                <a:effectLst/>
                <a:latin typeface="+mn-lt"/>
              </a:rPr>
              <a:t>– Two numerical variables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29D20-A948-014A-FF25-B2A725B9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9458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59EE3-4F00-4F42-DF38-BFC529E54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Two-way (contingency)</a:t>
            </a:r>
            <a:r>
              <a:rPr lang="zh-CN" altLang="en-US" dirty="0"/>
              <a:t> </a:t>
            </a:r>
            <a:r>
              <a:rPr lang="en-US" dirty="0"/>
              <a:t>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4E874-D736-CCF2-D32A-B8B03C937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73239"/>
                </a:solidFill>
                <a:effectLst/>
                <a:latin typeface="+mn-lt"/>
              </a:rPr>
              <a:t>Contingency tables</a:t>
            </a:r>
            <a:r>
              <a:rPr lang="zh-CN" altLang="en-US" b="1" i="0" dirty="0">
                <a:solidFill>
                  <a:srgbClr val="273239"/>
                </a:solidFill>
                <a:effectLst/>
                <a:latin typeface="+mn-lt"/>
              </a:rPr>
              <a:t> </a:t>
            </a:r>
            <a:r>
              <a:rPr lang="en-US" altLang="zh-CN" i="0" dirty="0">
                <a:solidFill>
                  <a:srgbClr val="273239"/>
                </a:solidFill>
                <a:effectLst/>
                <a:latin typeface="+mn-lt"/>
              </a:rPr>
              <a:t>are used to describe the relationship between two </a:t>
            </a:r>
            <a:r>
              <a:rPr lang="en-US" altLang="zh-CN" i="0" u="sng" dirty="0">
                <a:solidFill>
                  <a:srgbClr val="273239"/>
                </a:solidFill>
                <a:effectLst/>
                <a:latin typeface="+mn-lt"/>
              </a:rPr>
              <a:t>categorical</a:t>
            </a:r>
            <a:r>
              <a:rPr lang="en-US" altLang="zh-CN" i="0" dirty="0">
                <a:solidFill>
                  <a:srgbClr val="273239"/>
                </a:solidFill>
                <a:effectLst/>
                <a:latin typeface="+mn-lt"/>
              </a:rPr>
              <a:t> variables. </a:t>
            </a:r>
          </a:p>
          <a:p>
            <a:r>
              <a:rPr lang="en-US" altLang="zh-CN" i="0" dirty="0">
                <a:solidFill>
                  <a:srgbClr val="273239"/>
                </a:solidFill>
                <a:effectLst/>
                <a:latin typeface="+mn-lt"/>
              </a:rPr>
              <a:t>The table contains counts or percentages.</a:t>
            </a:r>
            <a:endParaRPr lang="en-US" i="0" dirty="0">
              <a:solidFill>
                <a:srgbClr val="273239"/>
              </a:solidFill>
              <a:effectLst/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EBC95-542C-91B2-BAEF-44459F43A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258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171BE-8C27-3125-D1D6-F485E69D4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Two-way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6E99B-2180-E2FC-E779-3ADBAC01D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16867"/>
            <a:ext cx="7886700" cy="4351338"/>
          </a:xfrm>
        </p:spPr>
        <p:txBody>
          <a:bodyPr/>
          <a:lstStyle/>
          <a:p>
            <a:r>
              <a:rPr lang="en-US" sz="2400" dirty="0">
                <a:latin typeface="+mn-lt"/>
              </a:rPr>
              <a:t>E.g.</a:t>
            </a:r>
            <a:r>
              <a:rPr lang="en-US" altLang="zh-CN" sz="2400" dirty="0">
                <a:latin typeface="+mn-lt"/>
              </a:rPr>
              <a:t>,</a:t>
            </a:r>
            <a:r>
              <a:rPr lang="en-US" sz="2400" dirty="0">
                <a:latin typeface="+mn-lt"/>
              </a:rPr>
              <a:t> Cross-classification of a sample of 980 individuals by gender and political party affiliation</a:t>
            </a:r>
          </a:p>
          <a:p>
            <a:r>
              <a:rPr lang="en-US" altLang="zh-CN" sz="2400" dirty="0">
                <a:latin typeface="+mn-lt"/>
              </a:rPr>
              <a:t>Variables: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>
                <a:latin typeface="TimesNewRomanPSMT"/>
              </a:rPr>
              <a:t>	</a:t>
            </a:r>
            <a:r>
              <a:rPr lang="en-US" i="1" dirty="0">
                <a:latin typeface="TimesNewRomanPSMT"/>
              </a:rPr>
              <a:t>Rows: Party (D,I,R) </a:t>
            </a:r>
            <a:r>
              <a:rPr lang="zh-CN" altLang="en-US" i="1" dirty="0">
                <a:latin typeface="TimesNewRomanPSMT"/>
              </a:rPr>
              <a:t>  </a:t>
            </a:r>
            <a:r>
              <a:rPr lang="en-US" altLang="zh-CN" i="1" dirty="0">
                <a:latin typeface="TimesNewRomanPSMT"/>
              </a:rPr>
              <a:t>|</a:t>
            </a:r>
            <a:r>
              <a:rPr lang="zh-CN" altLang="en-US" i="1" dirty="0">
                <a:latin typeface="TimesNewRomanPSMT"/>
              </a:rPr>
              <a:t>   </a:t>
            </a:r>
            <a:r>
              <a:rPr lang="en-US" altLang="zh-CN" i="1" dirty="0">
                <a:latin typeface="TimesNewRomanPSMT"/>
              </a:rPr>
              <a:t>C</a:t>
            </a:r>
            <a:r>
              <a:rPr lang="en-US" i="1" dirty="0">
                <a:latin typeface="TimesNewRomanPSMT"/>
              </a:rPr>
              <a:t>olumns: Gender (F,M)</a:t>
            </a:r>
          </a:p>
          <a:p>
            <a:endParaRPr lang="en-US" sz="2400" dirty="0">
              <a:latin typeface="TimesNewRomanPSMT"/>
            </a:endParaRP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7794B51-BD0A-3A58-007E-7C4E6CC6A113}"/>
              </a:ext>
            </a:extLst>
          </p:cNvPr>
          <p:cNvGrpSpPr/>
          <p:nvPr/>
        </p:nvGrpSpPr>
        <p:grpSpPr>
          <a:xfrm>
            <a:off x="913657" y="3422685"/>
            <a:ext cx="7125937" cy="3070189"/>
            <a:chOff x="794904" y="3429000"/>
            <a:chExt cx="7125937" cy="307018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55224AB-EAB4-5602-C3B3-B718CA877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4904" y="3429000"/>
              <a:ext cx="7125937" cy="307018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5980B81-6B16-8BF7-7FF0-FD477BB19E2B}"/>
                </a:ext>
              </a:extLst>
            </p:cNvPr>
            <p:cNvSpPr txBox="1"/>
            <p:nvPr/>
          </p:nvSpPr>
          <p:spPr>
            <a:xfrm>
              <a:off x="7220197" y="6102033"/>
              <a:ext cx="95003" cy="2393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FEFC7B-D2DC-5BF7-9225-81276A7ED40E}"/>
                </a:ext>
              </a:extLst>
            </p:cNvPr>
            <p:cNvSpPr txBox="1"/>
            <p:nvPr/>
          </p:nvSpPr>
          <p:spPr>
            <a:xfrm>
              <a:off x="7327075" y="5974338"/>
              <a:ext cx="1847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EC85AB1-48D9-4879-1527-B5E910C10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182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FD846-E364-498D-6376-E10BD2F3E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AB6401-3F69-5C42-5959-485458294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959" y="1425300"/>
            <a:ext cx="4622470" cy="1842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8A54C5-D467-B0DC-351A-044DCEFF81F8}"/>
              </a:ext>
            </a:extLst>
          </p:cNvPr>
          <p:cNvSpPr txBox="1"/>
          <p:nvPr/>
        </p:nvSpPr>
        <p:spPr>
          <a:xfrm>
            <a:off x="712520" y="3736916"/>
            <a:ext cx="693330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/>
              </a:rPr>
              <a:t>Party = </a:t>
            </a:r>
            <a:r>
              <a:rPr lang="en-US" sz="2400" b="1" dirty="0">
                <a:solidFill>
                  <a:srgbClr val="0000FF"/>
                </a:solidFill>
                <a:effectLst/>
              </a:rPr>
              <a:t>row variable</a:t>
            </a:r>
          </a:p>
          <a:p>
            <a:r>
              <a:rPr lang="en-US" sz="2400" dirty="0">
                <a:effectLst/>
              </a:rPr>
              <a:t>Gender = </a:t>
            </a:r>
            <a:r>
              <a:rPr lang="en-US" sz="2400" b="1" dirty="0">
                <a:solidFill>
                  <a:srgbClr val="0000FF"/>
                </a:solidFill>
                <a:effectLst/>
              </a:rPr>
              <a:t>column variable</a:t>
            </a:r>
          </a:p>
          <a:p>
            <a:endParaRPr lang="en-US" sz="2400" b="1" dirty="0">
              <a:solidFill>
                <a:srgbClr val="0000FF"/>
              </a:solidFill>
            </a:endParaRPr>
          </a:p>
          <a:p>
            <a:r>
              <a:rPr lang="en-US" sz="2400" dirty="0">
                <a:effectLst/>
              </a:rPr>
              <a:t>Each combination of values of the two variables = </a:t>
            </a:r>
            <a:r>
              <a:rPr lang="en-US" sz="2400" b="1" dirty="0">
                <a:solidFill>
                  <a:srgbClr val="0000FF"/>
                </a:solidFill>
                <a:effectLst/>
              </a:rPr>
              <a:t>cell </a:t>
            </a:r>
            <a:endParaRPr lang="en-US" sz="2400" dirty="0">
              <a:effectLst/>
            </a:endParaRPr>
          </a:p>
          <a:p>
            <a:endParaRPr lang="en-US" sz="2400" dirty="0">
              <a:effectLst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61A033-C4CA-C89C-A59F-96348B79C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3130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54129-AFD6-5B2D-F605-A79707C58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2100"/>
            <a:ext cx="7886700" cy="1325563"/>
          </a:xfrm>
        </p:spPr>
        <p:txBody>
          <a:bodyPr/>
          <a:lstStyle/>
          <a:p>
            <a:r>
              <a:rPr lang="en-US" dirty="0"/>
              <a:t>Joint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7534A-AB96-167C-B70F-6CD251895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072" y="1440917"/>
            <a:ext cx="7886700" cy="4351338"/>
          </a:xfrm>
        </p:spPr>
        <p:txBody>
          <a:bodyPr/>
          <a:lstStyle/>
          <a:p>
            <a:r>
              <a:rPr lang="en-US" sz="2400" dirty="0">
                <a:effectLst/>
                <a:latin typeface="+mn-lt"/>
              </a:rPr>
              <a:t>A two-way table with </a:t>
            </a:r>
            <a:r>
              <a:rPr lang="en-US" sz="2400" i="1" dirty="0">
                <a:effectLst/>
                <a:latin typeface="+mn-lt"/>
              </a:rPr>
              <a:t>proportions / percentages </a:t>
            </a:r>
            <a:r>
              <a:rPr lang="en-US" sz="2400" dirty="0">
                <a:effectLst/>
                <a:latin typeface="+mn-lt"/>
              </a:rPr>
              <a:t>describing the </a:t>
            </a:r>
            <a:r>
              <a:rPr lang="en-US" sz="2400" b="1" i="1" dirty="0">
                <a:solidFill>
                  <a:srgbClr val="0000FF"/>
                </a:solidFill>
                <a:effectLst/>
                <a:latin typeface="+mn-lt"/>
              </a:rPr>
              <a:t>joint distribution </a:t>
            </a:r>
            <a:r>
              <a:rPr lang="en-US" sz="2400" dirty="0">
                <a:effectLst/>
                <a:latin typeface="+mn-lt"/>
              </a:rPr>
              <a:t>of two categorical variables. </a:t>
            </a:r>
          </a:p>
          <a:p>
            <a:r>
              <a:rPr lang="en-US" sz="2400" dirty="0">
                <a:effectLst/>
                <a:latin typeface="+mn-lt"/>
              </a:rPr>
              <a:t>Each cell gives the proportion of </a:t>
            </a:r>
            <a:r>
              <a:rPr lang="en-US" sz="2400" u="sng" dirty="0">
                <a:effectLst/>
                <a:latin typeface="+mn-lt"/>
              </a:rPr>
              <a:t>the total sample size</a:t>
            </a:r>
            <a:r>
              <a:rPr lang="en-US" sz="2400" dirty="0">
                <a:effectLst/>
                <a:latin typeface="+mn-lt"/>
              </a:rPr>
              <a:t>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DCE0C5-E361-24BC-1DA6-4BEC69EF6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964" y="2766060"/>
            <a:ext cx="4152074" cy="325898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8264D3-0031-5C46-3C13-C7FC80403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39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1A33E-F3BA-6835-EBAF-58C219935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E4080-1006-22A3-C3D6-E46E0D9E6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9950" y="1503892"/>
            <a:ext cx="7886700" cy="535410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latin typeface="Calibri" panose="020F0502020204030204" pitchFamily="34" charset="0"/>
              </a:rPr>
              <a:t>First few questions about examining one variable: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</a:rPr>
              <a:t>What are the possible values this variable takes?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libri" panose="020F0502020204030204" pitchFamily="34" charset="0"/>
              </a:rPr>
              <a:t>What</a:t>
            </a:r>
            <a:r>
              <a:rPr lang="zh-CN" altLang="en-US" sz="2400" dirty="0">
                <a:latin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</a:rPr>
              <a:t>are</a:t>
            </a:r>
            <a:r>
              <a:rPr lang="zh-CN" altLang="en-US" sz="2400" dirty="0">
                <a:latin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</a:rPr>
              <a:t>the</a:t>
            </a:r>
            <a:r>
              <a:rPr lang="zh-CN" altLang="en-US" sz="2400" dirty="0">
                <a:latin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</a:rPr>
              <a:t>frequen</a:t>
            </a:r>
            <a:r>
              <a:rPr lang="en-US" altLang="zh-CN" sz="2400" dirty="0">
                <a:latin typeface="Calibri" panose="020F0502020204030204" pitchFamily="34" charset="0"/>
              </a:rPr>
              <a:t>cies</a:t>
            </a:r>
            <a:r>
              <a:rPr lang="zh-CN" altLang="en-US" sz="2400" dirty="0">
                <a:latin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</a:rPr>
              <a:t>of</a:t>
            </a:r>
            <a:r>
              <a:rPr lang="zh-CN" altLang="en-US" sz="2400" dirty="0">
                <a:latin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</a:rPr>
              <a:t>those values?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b="1" dirty="0">
                <a:latin typeface="Calibri" panose="020F0502020204030204" pitchFamily="34" charset="0"/>
              </a:rPr>
              <a:t>Distribution: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2400" dirty="0">
                <a:latin typeface="Calibri" panose="020F0502020204030204" pitchFamily="34" charset="0"/>
              </a:rPr>
              <a:t>F</a:t>
            </a:r>
            <a:r>
              <a:rPr lang="en-US" sz="2400" dirty="0">
                <a:latin typeface="Calibri" panose="020F0502020204030204" pitchFamily="34" charset="0"/>
              </a:rPr>
              <a:t>requencies of all possible values of a variable.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2400" dirty="0">
              <a:latin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latin typeface="Calibri" panose="020F0502020204030204" pitchFamily="34" charset="0"/>
              </a:rPr>
              <a:t>How to describe and display the distribution of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</a:rPr>
              <a:t>a categorical variable?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</a:rPr>
              <a:t>a numerical variable? </a:t>
            </a:r>
          </a:p>
          <a:p>
            <a:pPr marL="0" indent="0">
              <a:buNone/>
            </a:pPr>
            <a:br>
              <a:rPr lang="en-US" sz="1800" dirty="0">
                <a:effectLst/>
                <a:latin typeface="Calibri" panose="020F0502020204030204" pitchFamily="34" charset="0"/>
              </a:rPr>
            </a:br>
            <a:endParaRPr lang="en-US" sz="1800" dirty="0">
              <a:effectLst/>
              <a:latin typeface="ArialMT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C67D01-9F5A-86FE-0FC5-220516867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9613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78416-2963-2C89-C112-C1B1F664D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52426"/>
            <a:ext cx="7886700" cy="1325563"/>
          </a:xfrm>
        </p:spPr>
        <p:txBody>
          <a:bodyPr/>
          <a:lstStyle/>
          <a:p>
            <a:r>
              <a:rPr lang="en-US" dirty="0"/>
              <a:t>Marginal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10136-A227-529E-26CC-8C21539F2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548" y="1690689"/>
            <a:ext cx="7993553" cy="4351338"/>
          </a:xfrm>
        </p:spPr>
        <p:txBody>
          <a:bodyPr/>
          <a:lstStyle/>
          <a:p>
            <a:r>
              <a:rPr lang="en-US" sz="2400" b="1" i="1" dirty="0">
                <a:solidFill>
                  <a:srgbClr val="0000FF"/>
                </a:solidFill>
                <a:latin typeface="+mn-lt"/>
              </a:rPr>
              <a:t>M</a:t>
            </a:r>
            <a:r>
              <a:rPr lang="en-US" sz="2400" b="1" i="1" dirty="0">
                <a:solidFill>
                  <a:srgbClr val="0000FF"/>
                </a:solidFill>
                <a:effectLst/>
                <a:latin typeface="+mn-lt"/>
              </a:rPr>
              <a:t>arginal distribution: </a:t>
            </a:r>
            <a:r>
              <a:rPr lang="en-US" sz="2400" dirty="0">
                <a:effectLst/>
                <a:latin typeface="+mn-lt"/>
              </a:rPr>
              <a:t>distribution of </a:t>
            </a:r>
            <a:r>
              <a:rPr lang="en-US" sz="2400" i="1" dirty="0">
                <a:effectLst/>
                <a:latin typeface="+mn-lt"/>
              </a:rPr>
              <a:t>a single variable</a:t>
            </a:r>
            <a:endParaRPr lang="en-US" sz="2400" dirty="0">
              <a:effectLst/>
              <a:latin typeface="+mn-lt"/>
            </a:endParaRPr>
          </a:p>
          <a:p>
            <a:endParaRPr lang="en-US" dirty="0"/>
          </a:p>
        </p:txBody>
      </p:sp>
      <p:pic>
        <p:nvPicPr>
          <p:cNvPr id="5" name="Picture 4" descr="A screenshot of a data&#10;&#10;Description automatically generated">
            <a:extLst>
              <a:ext uri="{FF2B5EF4-FFF2-40B4-BE49-F238E27FC236}">
                <a16:creationId xmlns:a16="http://schemas.microsoft.com/office/drawing/2014/main" id="{4E922FFE-1637-CD3B-2E3C-E0F1B3004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96" y="2146381"/>
            <a:ext cx="4230494" cy="3020930"/>
          </a:xfrm>
          <a:prstGeom prst="rect">
            <a:avLst/>
          </a:prstGeom>
        </p:spPr>
      </p:pic>
      <p:pic>
        <p:nvPicPr>
          <p:cNvPr id="7" name="Picture 6" descr="A card with text and numbers&#10;&#10;Description automatically generated">
            <a:extLst>
              <a:ext uri="{FF2B5EF4-FFF2-40B4-BE49-F238E27FC236}">
                <a16:creationId xmlns:a16="http://schemas.microsoft.com/office/drawing/2014/main" id="{C49B5DEB-A58C-982A-7EBA-77E971B0D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537" y="2583595"/>
            <a:ext cx="3829383" cy="15013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58173-EF23-C77D-B81D-F6D621BDC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3505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C0283-D1B7-4216-CD43-24EAEFAE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distribution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5A665A-DAB3-5028-ADF5-952CB440D724}"/>
              </a:ext>
            </a:extLst>
          </p:cNvPr>
          <p:cNvSpPr txBox="1"/>
          <p:nvPr/>
        </p:nvSpPr>
        <p:spPr>
          <a:xfrm>
            <a:off x="672522" y="1513324"/>
            <a:ext cx="81158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0000FF"/>
                </a:solidFill>
              </a:rPr>
              <a:t>C</a:t>
            </a:r>
            <a:r>
              <a:rPr lang="en-US" sz="2400" b="1" i="1" dirty="0">
                <a:solidFill>
                  <a:srgbClr val="0000FF"/>
                </a:solidFill>
                <a:effectLst/>
              </a:rPr>
              <a:t>onditional distribution: </a:t>
            </a:r>
            <a:r>
              <a:rPr lang="en-US" sz="2400" dirty="0">
                <a:effectLst/>
              </a:rPr>
              <a:t>distribution of one variable after we restrict attention to (condition on) values of the other variable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29873B-B8D7-E20B-2359-99AA059CA090}"/>
              </a:ext>
            </a:extLst>
          </p:cNvPr>
          <p:cNvSpPr txBox="1"/>
          <p:nvPr/>
        </p:nvSpPr>
        <p:spPr>
          <a:xfrm>
            <a:off x="710623" y="2523962"/>
            <a:ext cx="76722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</a:rPr>
              <a:t>E.g.</a:t>
            </a:r>
            <a:r>
              <a:rPr lang="en-US" altLang="zh-CN" sz="2400" dirty="0">
                <a:effectLst/>
              </a:rPr>
              <a:t>,</a:t>
            </a:r>
            <a:r>
              <a:rPr lang="en-US" sz="2400" dirty="0">
                <a:effectLst/>
              </a:rPr>
              <a:t> What is the distribution (in our sample of 980 ) of party affiliation conditional on Gender = F</a:t>
            </a:r>
            <a:r>
              <a:rPr lang="en-US" sz="2400" b="1" dirty="0">
                <a:effectLst/>
              </a:rPr>
              <a:t>?</a:t>
            </a:r>
            <a:endParaRPr lang="en-US" sz="2400" dirty="0"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7B1BDF-2D55-F881-F80D-63AD30281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064" y="3581048"/>
            <a:ext cx="5204361" cy="225811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E01A69-5CCA-D18B-07E0-D2BF1ACBC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7089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48A59-02F1-DD6C-471E-D231683F0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7E52F-EEA9-0338-D2E2-3D02A2FF1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6545"/>
            <a:ext cx="7886700" cy="4351338"/>
          </a:xfrm>
        </p:spPr>
        <p:txBody>
          <a:bodyPr/>
          <a:lstStyle/>
          <a:p>
            <a:r>
              <a:rPr lang="en-US" sz="2400" dirty="0">
                <a:effectLst/>
                <a:latin typeface="+mn-lt"/>
              </a:rPr>
              <a:t>What is the distribution (in our sample of 980 ) of party affiliation conditional on Gender = F</a:t>
            </a:r>
            <a:r>
              <a:rPr lang="en-US" sz="2400" b="1" dirty="0">
                <a:effectLst/>
                <a:latin typeface="+mn-lt"/>
              </a:rPr>
              <a:t>?</a:t>
            </a:r>
            <a:r>
              <a:rPr lang="en-US" sz="2400" b="1" dirty="0">
                <a:effectLst/>
                <a:latin typeface="TimesNewRomanPS"/>
              </a:rPr>
              <a:t> </a:t>
            </a:r>
            <a:endParaRPr lang="en-US" sz="2400" dirty="0">
              <a:effectLst/>
            </a:endParaRPr>
          </a:p>
          <a:p>
            <a:endParaRPr lang="en-US" dirty="0"/>
          </a:p>
        </p:txBody>
      </p:sp>
      <p:pic>
        <p:nvPicPr>
          <p:cNvPr id="5" name="Picture 4" descr="A blue oval with black numbers&#10;&#10;Description automatically generated with medium confidence">
            <a:extLst>
              <a:ext uri="{FF2B5EF4-FFF2-40B4-BE49-F238E27FC236}">
                <a16:creationId xmlns:a16="http://schemas.microsoft.com/office/drawing/2014/main" id="{6D801A75-D3A4-8B41-B0CC-241D4AED8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900" y="2558400"/>
            <a:ext cx="5170086" cy="20787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C7FDCB-98EE-47CD-4B55-038AE341B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902" y="4939144"/>
            <a:ext cx="6771904" cy="13386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A7C58-87E2-1628-F0AB-3BDFA8D7B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8252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62983-DC08-2183-6E48-7297A92C4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2D160F-016D-06CD-15FB-1F197D865618}"/>
              </a:ext>
            </a:extLst>
          </p:cNvPr>
          <p:cNvSpPr txBox="1"/>
          <p:nvPr/>
        </p:nvSpPr>
        <p:spPr>
          <a:xfrm>
            <a:off x="756666" y="154818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ffectLst/>
              </a:rPr>
              <a:t>Two-way table: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D79080-A9D1-E619-0C07-C2CDFA686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463" y="2071405"/>
            <a:ext cx="4812476" cy="13649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873AF1-4F4F-E36E-E997-A9FE22F7DB1B}"/>
              </a:ext>
            </a:extLst>
          </p:cNvPr>
          <p:cNvSpPr txBox="1"/>
          <p:nvPr/>
        </p:nvSpPr>
        <p:spPr>
          <a:xfrm>
            <a:off x="821873" y="4073236"/>
            <a:ext cx="751097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</a:rPr>
              <a:t>Death rate </a:t>
            </a:r>
            <a:r>
              <a:rPr lang="en-US" altLang="zh-CN" sz="2400" dirty="0">
                <a:effectLst/>
              </a:rPr>
              <a:t>(conditional</a:t>
            </a:r>
            <a:r>
              <a:rPr lang="zh-CN" altLang="en-US" sz="2400" dirty="0">
                <a:effectLst/>
              </a:rPr>
              <a:t> </a:t>
            </a:r>
            <a:r>
              <a:rPr lang="en-US" altLang="zh-CN" sz="2400" dirty="0">
                <a:effectLst/>
              </a:rPr>
              <a:t>on</a:t>
            </a:r>
            <a:r>
              <a:rPr lang="zh-CN" altLang="en-US" sz="2400" dirty="0">
                <a:effectLst/>
              </a:rPr>
              <a:t> </a:t>
            </a:r>
            <a:r>
              <a:rPr lang="en-US" altLang="zh-CN" sz="2400" dirty="0"/>
              <a:t>h</a:t>
            </a:r>
            <a:r>
              <a:rPr lang="en-US" altLang="zh-CN" sz="2400" dirty="0">
                <a:effectLst/>
              </a:rPr>
              <a:t>ospitals)</a:t>
            </a:r>
            <a:r>
              <a:rPr lang="en-US" sz="2400" dirty="0">
                <a:effectLst/>
              </a:rPr>
              <a:t>:</a:t>
            </a:r>
          </a:p>
          <a:p>
            <a:r>
              <a:rPr lang="en-US" sz="2400" dirty="0">
                <a:effectLst/>
              </a:rPr>
              <a:t> </a:t>
            </a:r>
          </a:p>
          <a:p>
            <a:r>
              <a:rPr lang="en-US" sz="2400" dirty="0">
                <a:effectLst/>
              </a:rPr>
              <a:t>Hospital</a:t>
            </a:r>
            <a:r>
              <a:rPr lang="zh-CN" altLang="en-US" sz="2400" dirty="0">
                <a:effectLst/>
              </a:rPr>
              <a:t> </a:t>
            </a:r>
            <a:r>
              <a:rPr lang="en-US" sz="2400" dirty="0">
                <a:effectLst/>
              </a:rPr>
              <a:t>A: 300/3000=10% </a:t>
            </a:r>
            <a:endParaRPr lang="en-US" sz="2400" dirty="0"/>
          </a:p>
          <a:p>
            <a:r>
              <a:rPr lang="en-US" sz="2400" dirty="0">
                <a:effectLst/>
              </a:rPr>
              <a:t>Hospital B: 50/1000 = 5% 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859123-B0E1-5EBC-6FD2-21718DA2D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2645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7DC48-92CB-8891-17B2-8D325212C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4000"/>
            <a:ext cx="7886700" cy="1325563"/>
          </a:xfrm>
        </p:spPr>
        <p:txBody>
          <a:bodyPr/>
          <a:lstStyle/>
          <a:p>
            <a:r>
              <a:rPr lang="en-US" dirty="0"/>
              <a:t>Simpson’s paradox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72D99-2564-2402-B8A5-07A83A907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81931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dirty="0">
                <a:latin typeface="+mn-lt"/>
              </a:rPr>
              <a:t>A</a:t>
            </a:r>
            <a:r>
              <a:rPr lang="en-US" sz="2400" dirty="0">
                <a:effectLst/>
                <a:latin typeface="+mn-lt"/>
              </a:rPr>
              <a:t>ssociation between two variables has a direction different from the association conditional on a third variable (</a:t>
            </a:r>
            <a:r>
              <a:rPr lang="en-US" sz="2400" i="1" u="sng" dirty="0">
                <a:effectLst/>
                <a:latin typeface="+mn-lt"/>
              </a:rPr>
              <a:t>lurking variable, </a:t>
            </a:r>
            <a:r>
              <a:rPr lang="en-US" altLang="zh-CN" sz="2400" i="1" u="sng" dirty="0">
                <a:latin typeface="+mn-lt"/>
              </a:rPr>
              <a:t>hidden variable,</a:t>
            </a:r>
            <a:r>
              <a:rPr lang="zh-CN" altLang="en-US" sz="2400" i="1" u="sng" dirty="0">
                <a:latin typeface="+mn-lt"/>
              </a:rPr>
              <a:t> </a:t>
            </a:r>
            <a:r>
              <a:rPr lang="en-US" altLang="zh-CN" sz="2400" i="1" u="sng" dirty="0">
                <a:latin typeface="+mn-lt"/>
              </a:rPr>
              <a:t>or</a:t>
            </a:r>
            <a:r>
              <a:rPr lang="zh-CN" altLang="en-US" sz="2400" i="1" u="sng" dirty="0">
                <a:latin typeface="+mn-lt"/>
              </a:rPr>
              <a:t> </a:t>
            </a:r>
            <a:r>
              <a:rPr lang="en-US" altLang="zh-CN" sz="2400" i="1" u="sng" dirty="0">
                <a:latin typeface="+mn-lt"/>
              </a:rPr>
              <a:t>confounding variable</a:t>
            </a:r>
            <a:r>
              <a:rPr lang="en-US" sz="2400" dirty="0">
                <a:effectLst/>
                <a:latin typeface="+mn-lt"/>
              </a:rPr>
              <a:t>).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5D7A0C-B085-940C-C997-EFBC444CE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228" y="2857181"/>
            <a:ext cx="3450442" cy="15265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31D46F-D7D8-A989-28E9-9374E7CFD0F7}"/>
              </a:ext>
            </a:extLst>
          </p:cNvPr>
          <p:cNvSpPr txBox="1"/>
          <p:nvPr/>
        </p:nvSpPr>
        <p:spPr>
          <a:xfrm>
            <a:off x="914642" y="4765498"/>
            <a:ext cx="7546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effectLst/>
              </a:rPr>
              <a:t>What </a:t>
            </a:r>
            <a:r>
              <a:rPr lang="en-US" sz="2400" i="1" dirty="0"/>
              <a:t>could be</a:t>
            </a:r>
            <a:r>
              <a:rPr lang="en-US" sz="2400" i="1" dirty="0">
                <a:effectLst/>
              </a:rPr>
              <a:t> a confounding variable in this example</a:t>
            </a:r>
            <a:r>
              <a:rPr lang="en-US" sz="2400" b="1" i="1" dirty="0">
                <a:effectLst/>
              </a:rPr>
              <a:t>?</a:t>
            </a:r>
            <a:endParaRPr lang="en-US" sz="2400" dirty="0">
              <a:effectLst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0B9271-9F61-527A-E691-BA9BA49B8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297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5D7A0C-B085-940C-C997-EFBC444CE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17" y="2439194"/>
            <a:ext cx="3204721" cy="1417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17EA4F-4434-F57A-BD14-1F6355427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816" y="4379369"/>
            <a:ext cx="6766909" cy="1818443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6C078B9-763D-921D-0848-360B62553377}"/>
              </a:ext>
            </a:extLst>
          </p:cNvPr>
          <p:cNvGrpSpPr/>
          <p:nvPr/>
        </p:nvGrpSpPr>
        <p:grpSpPr>
          <a:xfrm>
            <a:off x="4921964" y="2243341"/>
            <a:ext cx="3211841" cy="1809552"/>
            <a:chOff x="5870154" y="2578894"/>
            <a:chExt cx="3211841" cy="18095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37037A9-556A-0A79-53D5-52A211475EF0}"/>
                </a:ext>
              </a:extLst>
            </p:cNvPr>
            <p:cNvGrpSpPr/>
            <p:nvPr/>
          </p:nvGrpSpPr>
          <p:grpSpPr>
            <a:xfrm>
              <a:off x="6524323" y="2725132"/>
              <a:ext cx="2036782" cy="1479967"/>
              <a:chOff x="6203372" y="2881600"/>
              <a:chExt cx="2036782" cy="1479967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5A012F6-CB41-156A-ECDC-9BC25AD246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03372" y="3040767"/>
                <a:ext cx="1854200" cy="132080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18BAB1-8270-A4C9-8DEA-5F5027BC73BC}"/>
                  </a:ext>
                </a:extLst>
              </p:cNvPr>
              <p:cNvSpPr txBox="1"/>
              <p:nvPr/>
            </p:nvSpPr>
            <p:spPr>
              <a:xfrm>
                <a:off x="7271400" y="2881600"/>
                <a:ext cx="968754" cy="3603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B82C13-DDBB-37B6-2CBB-99391D73B9DF}"/>
                </a:ext>
              </a:extLst>
            </p:cNvPr>
            <p:cNvSpPr txBox="1"/>
            <p:nvPr/>
          </p:nvSpPr>
          <p:spPr>
            <a:xfrm>
              <a:off x="6511342" y="2578894"/>
              <a:ext cx="1841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Disease</a:t>
              </a:r>
              <a:r>
                <a:rPr lang="zh-CN" altLang="en-US" dirty="0"/>
                <a:t> </a:t>
              </a:r>
              <a:r>
                <a:rPr lang="en-US" altLang="zh-CN" dirty="0"/>
                <a:t>condition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6C5EAA5-F8FD-1674-AFAE-B49DCC85E136}"/>
                </a:ext>
              </a:extLst>
            </p:cNvPr>
            <p:cNvSpPr txBox="1"/>
            <p:nvPr/>
          </p:nvSpPr>
          <p:spPr>
            <a:xfrm>
              <a:off x="7720725" y="4019114"/>
              <a:ext cx="13612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Death</a:t>
              </a:r>
              <a:r>
                <a:rPr lang="zh-CN" altLang="en-US" dirty="0"/>
                <a:t> </a:t>
              </a:r>
              <a:r>
                <a:rPr lang="en-US" altLang="zh-CN" dirty="0"/>
                <a:t>status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51BA7F1-B7EC-F45C-F333-1D1FB55AFB13}"/>
                </a:ext>
              </a:extLst>
            </p:cNvPr>
            <p:cNvSpPr txBox="1"/>
            <p:nvPr/>
          </p:nvSpPr>
          <p:spPr>
            <a:xfrm>
              <a:off x="5870154" y="4019114"/>
              <a:ext cx="1850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Hospital</a:t>
              </a:r>
              <a:r>
                <a:rPr lang="zh-CN" altLang="en-US" dirty="0"/>
                <a:t> </a:t>
              </a:r>
              <a:r>
                <a:rPr lang="en-US" altLang="zh-CN" dirty="0"/>
                <a:t>selection</a:t>
              </a:r>
              <a:endParaRPr 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27FC86A-A72E-D042-7155-348D049EF04E}"/>
              </a:ext>
            </a:extLst>
          </p:cNvPr>
          <p:cNvSpPr txBox="1"/>
          <p:nvPr/>
        </p:nvSpPr>
        <p:spPr>
          <a:xfrm>
            <a:off x="871565" y="1520517"/>
            <a:ext cx="74008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effectLst/>
              </a:rPr>
              <a:t>Disease condition is a confound when studying death rate</a:t>
            </a:r>
            <a:endParaRPr lang="en-US" sz="2400" dirty="0">
              <a:effectLst/>
            </a:endParaRPr>
          </a:p>
          <a:p>
            <a:endParaRPr lang="en-US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B510EF65-D8D6-ED23-646F-61E874FB85F7}"/>
              </a:ext>
            </a:extLst>
          </p:cNvPr>
          <p:cNvSpPr/>
          <p:nvPr/>
        </p:nvSpPr>
        <p:spPr>
          <a:xfrm>
            <a:off x="4272708" y="3133933"/>
            <a:ext cx="743792" cy="3693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94728C-F223-61B9-D6AB-0972EB50D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7B270BE-5188-638D-EBD3-B41047BA0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4000"/>
            <a:ext cx="7886700" cy="1325563"/>
          </a:xfrm>
        </p:spPr>
        <p:txBody>
          <a:bodyPr/>
          <a:lstStyle/>
          <a:p>
            <a:r>
              <a:rPr lang="en-US" dirty="0"/>
              <a:t>Simpson’s paradox</a:t>
            </a:r>
          </a:p>
        </p:txBody>
      </p:sp>
    </p:spTree>
    <p:extLst>
      <p:ext uri="{BB962C8B-B14F-4D97-AF65-F5344CB8AC3E}">
        <p14:creationId xmlns:p14="http://schemas.microsoft.com/office/powerpoint/2010/main" val="1567031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6BD28-22F7-A82A-1E2D-8ED781D4F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236" y="1325563"/>
            <a:ext cx="8532764" cy="4703778"/>
          </a:xfrm>
        </p:spPr>
        <p:txBody>
          <a:bodyPr anchor="t">
            <a:normAutofit/>
          </a:bodyPr>
          <a:lstStyle/>
          <a:p>
            <a:r>
              <a:rPr lang="en-US" altLang="zh-CN" sz="2400" dirty="0">
                <a:latin typeface="+mn-lt"/>
              </a:rPr>
              <a:t>A</a:t>
            </a:r>
            <a:r>
              <a:rPr lang="en-US" sz="2400" dirty="0">
                <a:effectLst/>
                <a:latin typeface="+mn-lt"/>
              </a:rPr>
              <a:t> change in the direction of association between two variables when data are separated into groups defined by a third variable.</a:t>
            </a:r>
          </a:p>
          <a:p>
            <a:endParaRPr lang="en-US" sz="1700" dirty="0"/>
          </a:p>
        </p:txBody>
      </p:sp>
      <p:pic>
        <p:nvPicPr>
          <p:cNvPr id="4" name="Picture 3" descr="A table with numbers and a number of men and women&#10;&#10;Description automatically generated">
            <a:extLst>
              <a:ext uri="{FF2B5EF4-FFF2-40B4-BE49-F238E27FC236}">
                <a16:creationId xmlns:a16="http://schemas.microsoft.com/office/drawing/2014/main" id="{FBA08032-FA10-8E19-EDBA-DA6E8CE00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009" y="2148142"/>
            <a:ext cx="5188715" cy="3476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AB9A35-890B-25EB-0AA8-94F4EF30696B}"/>
              </a:ext>
            </a:extLst>
          </p:cNvPr>
          <p:cNvSpPr txBox="1"/>
          <p:nvPr/>
        </p:nvSpPr>
        <p:spPr>
          <a:xfrm>
            <a:off x="998375" y="5730709"/>
            <a:ext cx="67646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</a:rPr>
              <a:t>Berkeley</a:t>
            </a:r>
            <a:r>
              <a:rPr lang="zh-CN" altLang="en-US" sz="1800" dirty="0">
                <a:effectLst/>
              </a:rPr>
              <a:t> </a:t>
            </a:r>
            <a:r>
              <a:rPr lang="en-US" altLang="zh-CN" sz="1800" dirty="0">
                <a:effectLst/>
              </a:rPr>
              <a:t>Graduate Admission </a:t>
            </a:r>
            <a:r>
              <a:rPr lang="en-US" sz="1800" dirty="0">
                <a:effectLst/>
              </a:rPr>
              <a:t>Sex</a:t>
            </a:r>
            <a:r>
              <a:rPr lang="zh-CN" altLang="en-US" sz="1800" dirty="0">
                <a:effectLst/>
              </a:rPr>
              <a:t> </a:t>
            </a:r>
            <a:r>
              <a:rPr lang="en-US" sz="1800" dirty="0">
                <a:effectLst/>
              </a:rPr>
              <a:t>discrimination</a:t>
            </a:r>
            <a:r>
              <a:rPr lang="zh-CN" altLang="en-US" sz="1800" dirty="0">
                <a:effectLst/>
              </a:rPr>
              <a:t> </a:t>
            </a:r>
            <a:r>
              <a:rPr lang="en-US" sz="1800" dirty="0">
                <a:effectLst/>
              </a:rPr>
              <a:t>case</a:t>
            </a:r>
            <a:r>
              <a:rPr lang="zh-CN" altLang="en-US" sz="1800" dirty="0">
                <a:effectLst/>
              </a:rPr>
              <a:t> </a:t>
            </a:r>
            <a:r>
              <a:rPr lang="en-US" altLang="zh-CN" sz="1800" dirty="0">
                <a:effectLst/>
              </a:rPr>
              <a:t>(1977)</a:t>
            </a:r>
            <a:r>
              <a:rPr lang="en-US" sz="1800" dirty="0">
                <a:effectLst/>
              </a:rPr>
              <a:t>: </a:t>
            </a:r>
            <a:r>
              <a:rPr lang="en-US" sz="1800" u="sng" dirty="0">
                <a:solidFill>
                  <a:schemeClr val="accent1"/>
                </a:solidFill>
                <a:effectLst/>
              </a:rPr>
              <a:t>https://</a:t>
            </a:r>
            <a:r>
              <a:rPr lang="en-US" sz="1800" u="sng" dirty="0" err="1">
                <a:solidFill>
                  <a:schemeClr val="accent1"/>
                </a:solidFill>
                <a:effectLst/>
              </a:rPr>
              <a:t>homepage.stat.uiowa.edu</a:t>
            </a:r>
            <a:r>
              <a:rPr lang="en-US" sz="1800" u="sng" dirty="0">
                <a:solidFill>
                  <a:schemeClr val="accent1"/>
                </a:solidFill>
                <a:effectLst/>
              </a:rPr>
              <a:t>/~</a:t>
            </a:r>
            <a:r>
              <a:rPr lang="en-US" sz="1800" u="sng" dirty="0" err="1">
                <a:solidFill>
                  <a:schemeClr val="accent1"/>
                </a:solidFill>
                <a:effectLst/>
              </a:rPr>
              <a:t>mbognar</a:t>
            </a:r>
            <a:r>
              <a:rPr lang="en-US" sz="1800" u="sng" dirty="0">
                <a:solidFill>
                  <a:schemeClr val="accent1"/>
                </a:solidFill>
                <a:effectLst/>
              </a:rPr>
              <a:t>/1030/Bickel-</a:t>
            </a:r>
            <a:r>
              <a:rPr lang="en-US" sz="1800" u="sng" dirty="0" err="1">
                <a:solidFill>
                  <a:schemeClr val="accent1"/>
                </a:solidFill>
                <a:effectLst/>
              </a:rPr>
              <a:t>Berkeley.pdf</a:t>
            </a:r>
            <a:endParaRPr lang="en-US" sz="1800" u="sng" dirty="0">
              <a:solidFill>
                <a:schemeClr val="accent1"/>
              </a:solidFill>
              <a:effectLst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7FC8BD-9939-E1AB-B5B1-682223CB5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FBB81D6-F8C4-97F8-56EE-92AF79309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4000"/>
            <a:ext cx="7886700" cy="1325563"/>
          </a:xfrm>
        </p:spPr>
        <p:txBody>
          <a:bodyPr/>
          <a:lstStyle/>
          <a:p>
            <a:r>
              <a:rPr lang="en-US" dirty="0"/>
              <a:t>Simpson’s paradox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2D633E-0215-CA3F-D951-B3F4329DF066}"/>
              </a:ext>
            </a:extLst>
          </p:cNvPr>
          <p:cNvSpPr/>
          <p:nvPr/>
        </p:nvSpPr>
        <p:spPr>
          <a:xfrm>
            <a:off x="3403600" y="4216400"/>
            <a:ext cx="673100" cy="3175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57643A-CA09-F660-8B0D-40E41428A881}"/>
              </a:ext>
            </a:extLst>
          </p:cNvPr>
          <p:cNvSpPr/>
          <p:nvPr/>
        </p:nvSpPr>
        <p:spPr>
          <a:xfrm>
            <a:off x="4753054" y="4216400"/>
            <a:ext cx="673100" cy="3175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54EBDA-FD49-0940-5F29-322645711913}"/>
              </a:ext>
            </a:extLst>
          </p:cNvPr>
          <p:cNvSpPr/>
          <p:nvPr/>
        </p:nvSpPr>
        <p:spPr>
          <a:xfrm>
            <a:off x="6102722" y="4212838"/>
            <a:ext cx="673100" cy="3175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A58F58-43D3-EDC6-C066-8501DFF71D40}"/>
              </a:ext>
            </a:extLst>
          </p:cNvPr>
          <p:cNvSpPr/>
          <p:nvPr/>
        </p:nvSpPr>
        <p:spPr>
          <a:xfrm>
            <a:off x="4753054" y="2482850"/>
            <a:ext cx="673100" cy="1729988"/>
          </a:xfrm>
          <a:prstGeom prst="rect">
            <a:avLst/>
          </a:prstGeom>
          <a:noFill/>
          <a:ln w="25400">
            <a:solidFill>
              <a:srgbClr val="0078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50B6ED-FE05-3FA4-5144-6D2BB16A7475}"/>
              </a:ext>
            </a:extLst>
          </p:cNvPr>
          <p:cNvSpPr/>
          <p:nvPr/>
        </p:nvSpPr>
        <p:spPr>
          <a:xfrm>
            <a:off x="6102722" y="2482850"/>
            <a:ext cx="673100" cy="1729988"/>
          </a:xfrm>
          <a:prstGeom prst="rect">
            <a:avLst/>
          </a:prstGeom>
          <a:noFill/>
          <a:ln w="25400">
            <a:solidFill>
              <a:srgbClr val="0078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783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098AA0-B37B-3665-BD63-C2BF1D90A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122" y="1371093"/>
            <a:ext cx="4231264" cy="50478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E3E138-6E5B-0BC2-1881-921B5FAA9BE2}"/>
              </a:ext>
            </a:extLst>
          </p:cNvPr>
          <p:cNvSpPr txBox="1"/>
          <p:nvPr/>
        </p:nvSpPr>
        <p:spPr>
          <a:xfrm>
            <a:off x="4859916" y="2028965"/>
            <a:ext cx="4149614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</a:rPr>
              <a:t>Female students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more often apply for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programs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with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lower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acceptance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rate.</a:t>
            </a:r>
          </a:p>
          <a:p>
            <a:endParaRPr lang="en-US" sz="2000" dirty="0">
              <a:solidFill>
                <a:srgbClr val="0078B9"/>
              </a:solidFill>
            </a:endParaRPr>
          </a:p>
          <a:p>
            <a:r>
              <a:rPr lang="en-US" sz="2000" b="1" dirty="0"/>
              <a:t>Thus,</a:t>
            </a:r>
          </a:p>
          <a:p>
            <a:endParaRPr lang="en-US" sz="2000" b="1" dirty="0"/>
          </a:p>
          <a:p>
            <a:r>
              <a:rPr lang="en-US" sz="2000" dirty="0">
                <a:solidFill>
                  <a:srgbClr val="0078B9"/>
                </a:solidFill>
              </a:rPr>
              <a:t>Gender gap in the overall acceptance is explained by the gender difference in academic areas.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5659C7-8BFE-A153-FB40-232601339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AB98EEB-A450-12E0-1A12-C876BB497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4000"/>
            <a:ext cx="7886700" cy="1325563"/>
          </a:xfrm>
        </p:spPr>
        <p:txBody>
          <a:bodyPr/>
          <a:lstStyle/>
          <a:p>
            <a:r>
              <a:rPr lang="en-US" dirty="0"/>
              <a:t>Simpson’s paradox</a:t>
            </a:r>
          </a:p>
        </p:txBody>
      </p:sp>
    </p:spTree>
    <p:extLst>
      <p:ext uri="{BB962C8B-B14F-4D97-AF65-F5344CB8AC3E}">
        <p14:creationId xmlns:p14="http://schemas.microsoft.com/office/powerpoint/2010/main" val="382425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7E2F4-A4D0-3BFE-8D6F-CD4B69F17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+mn-lt"/>
              </a:rPr>
              <a:t>Shows the relationship between </a:t>
            </a:r>
            <a:r>
              <a:rPr lang="en-US" sz="2400" u="sng" dirty="0">
                <a:effectLst/>
                <a:latin typeface="+mn-lt"/>
              </a:rPr>
              <a:t>two numerical variables </a:t>
            </a:r>
            <a:r>
              <a:rPr lang="en-US" sz="2400" dirty="0">
                <a:effectLst/>
                <a:latin typeface="+mn-lt"/>
              </a:rPr>
              <a:t>measured on the same individuals;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+mn-lt"/>
              </a:rPr>
              <a:t>Each observation appears as a datapoint in the plot (X vs. Y);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+mn-lt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78B9"/>
                </a:solidFill>
                <a:latin typeface="+mn-lt"/>
              </a:rPr>
              <a:t>Useful for:</a:t>
            </a:r>
          </a:p>
          <a:p>
            <a:r>
              <a:rPr lang="en-US" sz="2400" dirty="0">
                <a:latin typeface="+mn-lt"/>
              </a:rPr>
              <a:t>Look for overall pattern and deviations from that pattern; Outliers are individual values that fall outside the overall pattern of the relationship.</a:t>
            </a:r>
          </a:p>
          <a:p>
            <a:r>
              <a:rPr lang="en-US" sz="2400" dirty="0">
                <a:latin typeface="+mn-lt"/>
              </a:rPr>
              <a:t>Describe the overall trend by form, direction, and strength.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2FF1A0F-83F5-050B-6E6E-D2E7E4141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CN" dirty="0"/>
              <a:t>Scatter</a:t>
            </a:r>
            <a:r>
              <a:rPr lang="zh-CN" altLang="en-US" dirty="0"/>
              <a:t> </a:t>
            </a:r>
            <a:r>
              <a:rPr lang="en-US" altLang="zh-CN" dirty="0"/>
              <a:t>plot (two num. var.)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B75819E-16D2-0042-84A9-E7D961D6C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2676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2DF79-95B1-D97D-6263-21B464BF0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FEEF857-C4D5-5FC2-D56E-224A9A894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CN" dirty="0"/>
              <a:t>Scatter</a:t>
            </a:r>
            <a:r>
              <a:rPr lang="zh-CN" altLang="en-US" dirty="0"/>
              <a:t> </a:t>
            </a:r>
            <a:r>
              <a:rPr lang="en-US" altLang="zh-CN" dirty="0"/>
              <a:t>plot (two num. var.)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7CB15E6-03BD-0B9D-5876-1E78981A7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A30298-3FED-37AF-FE5D-B20E004D5358}"/>
              </a:ext>
            </a:extLst>
          </p:cNvPr>
          <p:cNvSpPr txBox="1"/>
          <p:nvPr/>
        </p:nvSpPr>
        <p:spPr>
          <a:xfrm>
            <a:off x="808011" y="5724179"/>
            <a:ext cx="61372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78B9"/>
                </a:solidFill>
                <a:effectLst/>
                <a:latin typeface="+mn-lt"/>
              </a:rPr>
              <a:t>Note: to add a third variable to the scatterplot, you can use different colors (intensity) or symbols to represent that variable.</a:t>
            </a:r>
          </a:p>
        </p:txBody>
      </p:sp>
      <p:graphicFrame>
        <p:nvGraphicFramePr>
          <p:cNvPr id="6" name="Table 133">
            <a:extLst>
              <a:ext uri="{FF2B5EF4-FFF2-40B4-BE49-F238E27FC236}">
                <a16:creationId xmlns:a16="http://schemas.microsoft.com/office/drawing/2014/main" id="{0B1D4423-8ECA-5BF5-5D8C-AE4F9A1AC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161831"/>
              </p:ext>
            </p:extLst>
          </p:nvPr>
        </p:nvGraphicFramePr>
        <p:xfrm>
          <a:off x="764431" y="3644159"/>
          <a:ext cx="3560700" cy="12267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450">
                  <a:extLst>
                    <a:ext uri="{9D8B030D-6E8A-4147-A177-3AD203B41FA5}">
                      <a16:colId xmlns:a16="http://schemas.microsoft.com/office/drawing/2014/main" val="2133689557"/>
                    </a:ext>
                  </a:extLst>
                </a:gridCol>
                <a:gridCol w="593450">
                  <a:extLst>
                    <a:ext uri="{9D8B030D-6E8A-4147-A177-3AD203B41FA5}">
                      <a16:colId xmlns:a16="http://schemas.microsoft.com/office/drawing/2014/main" val="1766194936"/>
                    </a:ext>
                  </a:extLst>
                </a:gridCol>
                <a:gridCol w="593450">
                  <a:extLst>
                    <a:ext uri="{9D8B030D-6E8A-4147-A177-3AD203B41FA5}">
                      <a16:colId xmlns:a16="http://schemas.microsoft.com/office/drawing/2014/main" val="1186887807"/>
                    </a:ext>
                  </a:extLst>
                </a:gridCol>
                <a:gridCol w="593450">
                  <a:extLst>
                    <a:ext uri="{9D8B030D-6E8A-4147-A177-3AD203B41FA5}">
                      <a16:colId xmlns:a16="http://schemas.microsoft.com/office/drawing/2014/main" val="3173098242"/>
                    </a:ext>
                  </a:extLst>
                </a:gridCol>
                <a:gridCol w="593450">
                  <a:extLst>
                    <a:ext uri="{9D8B030D-6E8A-4147-A177-3AD203B41FA5}">
                      <a16:colId xmlns:a16="http://schemas.microsoft.com/office/drawing/2014/main" val="2669829724"/>
                    </a:ext>
                  </a:extLst>
                </a:gridCol>
                <a:gridCol w="593450">
                  <a:extLst>
                    <a:ext uri="{9D8B030D-6E8A-4147-A177-3AD203B41FA5}">
                      <a16:colId xmlns:a16="http://schemas.microsoft.com/office/drawing/2014/main" val="3703060444"/>
                    </a:ext>
                  </a:extLst>
                </a:gridCol>
              </a:tblGrid>
              <a:tr h="44941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504156"/>
                  </a:ext>
                </a:extLst>
              </a:tr>
              <a:tr h="388643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430837"/>
                  </a:ext>
                </a:extLst>
              </a:tr>
              <a:tr h="388643"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5688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BE7E1B4-8A30-228A-0F33-F39EC065AFBE}"/>
              </a:ext>
            </a:extLst>
          </p:cNvPr>
          <p:cNvSpPr txBox="1"/>
          <p:nvPr/>
        </p:nvSpPr>
        <p:spPr>
          <a:xfrm>
            <a:off x="680459" y="1600578"/>
            <a:ext cx="383919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Example: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Five</a:t>
            </a:r>
            <a:r>
              <a:rPr lang="zh-CN" altLang="en-US" sz="2000" dirty="0"/>
              <a:t> </a:t>
            </a:r>
            <a:r>
              <a:rPr lang="en-US" altLang="zh-CN" sz="2000" dirty="0"/>
              <a:t>students’</a:t>
            </a:r>
            <a:r>
              <a:rPr lang="zh-CN" altLang="en-US" sz="2000" dirty="0"/>
              <a:t> </a:t>
            </a:r>
            <a:r>
              <a:rPr lang="en-US" altLang="zh-CN" sz="2000" dirty="0"/>
              <a:t>performance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class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X</a:t>
            </a:r>
            <a:r>
              <a:rPr lang="zh-CN" altLang="en-US" sz="2000" dirty="0"/>
              <a:t> </a:t>
            </a:r>
            <a:r>
              <a:rPr lang="en-US" altLang="zh-CN" sz="2000" dirty="0"/>
              <a:t>=</a:t>
            </a:r>
            <a:r>
              <a:rPr lang="zh-CN" altLang="en-US" sz="2000" dirty="0"/>
              <a:t> </a:t>
            </a:r>
            <a:r>
              <a:rPr lang="en-US" altLang="zh-CN" sz="2000" dirty="0"/>
              <a:t>attendance</a:t>
            </a:r>
            <a:r>
              <a:rPr lang="zh-CN" altLang="en-US" sz="2000" dirty="0"/>
              <a:t> </a:t>
            </a:r>
            <a:r>
              <a:rPr lang="en-US" altLang="zh-CN" sz="2000" dirty="0"/>
              <a:t>score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Y</a:t>
            </a:r>
            <a:r>
              <a:rPr lang="zh-CN" altLang="en-US" sz="2000" dirty="0"/>
              <a:t> </a:t>
            </a:r>
            <a:r>
              <a:rPr lang="en-US" altLang="zh-CN" sz="2000" dirty="0"/>
              <a:t>=</a:t>
            </a:r>
            <a:r>
              <a:rPr lang="zh-CN" altLang="en-US" sz="2000" dirty="0"/>
              <a:t> </a:t>
            </a:r>
            <a:r>
              <a:rPr lang="en-US" altLang="zh-CN" sz="2000" dirty="0"/>
              <a:t>final</a:t>
            </a:r>
            <a:r>
              <a:rPr lang="zh-CN" altLang="en-US" sz="2000" dirty="0"/>
              <a:t> </a:t>
            </a:r>
            <a:r>
              <a:rPr lang="en-US" altLang="zh-CN" sz="2000" dirty="0"/>
              <a:t>exam</a:t>
            </a:r>
            <a:r>
              <a:rPr lang="zh-CN" altLang="en-US" sz="2000" dirty="0"/>
              <a:t> </a:t>
            </a:r>
            <a:r>
              <a:rPr lang="en-US" altLang="zh-CN" sz="2000" dirty="0"/>
              <a:t>score</a:t>
            </a:r>
          </a:p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99A6FEE-49A1-59F8-CDEC-DCF85B53E298}"/>
              </a:ext>
            </a:extLst>
          </p:cNvPr>
          <p:cNvGrpSpPr/>
          <p:nvPr/>
        </p:nvGrpSpPr>
        <p:grpSpPr>
          <a:xfrm>
            <a:off x="4572000" y="1976466"/>
            <a:ext cx="4819375" cy="3705115"/>
            <a:chOff x="1640021" y="1603531"/>
            <a:chExt cx="5639646" cy="433573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1E9F285-8232-8F46-BA52-257A48FDA45B}"/>
                </a:ext>
              </a:extLst>
            </p:cNvPr>
            <p:cNvGrpSpPr/>
            <p:nvPr/>
          </p:nvGrpSpPr>
          <p:grpSpPr>
            <a:xfrm>
              <a:off x="2600271" y="3984239"/>
              <a:ext cx="579648" cy="1039294"/>
              <a:chOff x="2600271" y="3126989"/>
              <a:chExt cx="579648" cy="1039294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917C269-BE36-FC35-3C4C-915C15ADD8BA}"/>
                  </a:ext>
                </a:extLst>
              </p:cNvPr>
              <p:cNvCxnSpPr>
                <a:cxnSpLocks/>
                <a:stCxn id="63" idx="4"/>
              </p:cNvCxnSpPr>
              <p:nvPr/>
            </p:nvCxnSpPr>
            <p:spPr>
              <a:xfrm>
                <a:off x="3063506" y="3372144"/>
                <a:ext cx="3723" cy="794139"/>
              </a:xfrm>
              <a:prstGeom prst="line">
                <a:avLst/>
              </a:prstGeom>
              <a:ln w="31750">
                <a:solidFill>
                  <a:srgbClr val="C00000">
                    <a:alpha val="49000"/>
                  </a:srgb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63A5686-27A2-AA13-E8FB-6DC631924E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00271" y="3240724"/>
                <a:ext cx="466958" cy="0"/>
              </a:xfrm>
              <a:prstGeom prst="line">
                <a:avLst/>
              </a:prstGeom>
              <a:ln w="31750">
                <a:solidFill>
                  <a:srgbClr val="C00000">
                    <a:alpha val="49000"/>
                  </a:srgb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127A9C45-62EF-248C-53D0-1512B750979B}"/>
                  </a:ext>
                </a:extLst>
              </p:cNvPr>
              <p:cNvSpPr/>
              <p:nvPr/>
            </p:nvSpPr>
            <p:spPr>
              <a:xfrm>
                <a:off x="2947092" y="3126989"/>
                <a:ext cx="232827" cy="245155"/>
              </a:xfrm>
              <a:prstGeom prst="ellipse">
                <a:avLst/>
              </a:prstGeom>
              <a:solidFill>
                <a:srgbClr val="0050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6375BB4-91A1-4E1E-4B27-34E4E3E45D5B}"/>
                </a:ext>
              </a:extLst>
            </p:cNvPr>
            <p:cNvGrpSpPr/>
            <p:nvPr/>
          </p:nvGrpSpPr>
          <p:grpSpPr>
            <a:xfrm>
              <a:off x="2600271" y="3649484"/>
              <a:ext cx="1617344" cy="1415689"/>
              <a:chOff x="1562575" y="3126989"/>
              <a:chExt cx="1617344" cy="1415689"/>
            </a:xfrm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A3B45FB8-AC53-1355-7508-3A5A87F97761}"/>
                  </a:ext>
                </a:extLst>
              </p:cNvPr>
              <p:cNvCxnSpPr>
                <a:cxnSpLocks/>
                <a:stCxn id="60" idx="4"/>
                <a:endCxn id="48" idx="0"/>
              </p:cNvCxnSpPr>
              <p:nvPr/>
            </p:nvCxnSpPr>
            <p:spPr>
              <a:xfrm flipH="1">
                <a:off x="3059104" y="3372144"/>
                <a:ext cx="4402" cy="1170534"/>
              </a:xfrm>
              <a:prstGeom prst="line">
                <a:avLst/>
              </a:prstGeom>
              <a:ln w="31750">
                <a:solidFill>
                  <a:srgbClr val="C00000">
                    <a:alpha val="49000"/>
                  </a:srgb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B146DF0C-89CE-3247-014F-BE46F7AB96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62575" y="3240724"/>
                <a:ext cx="1504654" cy="5686"/>
              </a:xfrm>
              <a:prstGeom prst="line">
                <a:avLst/>
              </a:prstGeom>
              <a:ln w="31750">
                <a:solidFill>
                  <a:srgbClr val="C00000">
                    <a:alpha val="49000"/>
                  </a:srgb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A14031EC-B4D9-3DA5-93BD-93FD94046AC4}"/>
                  </a:ext>
                </a:extLst>
              </p:cNvPr>
              <p:cNvSpPr/>
              <p:nvPr/>
            </p:nvSpPr>
            <p:spPr>
              <a:xfrm>
                <a:off x="2947092" y="3126989"/>
                <a:ext cx="232827" cy="245155"/>
              </a:xfrm>
              <a:prstGeom prst="ellipse">
                <a:avLst/>
              </a:prstGeom>
              <a:solidFill>
                <a:srgbClr val="0050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en-US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C59F8F1-E4B4-D3CD-912F-6A754E362C98}"/>
                </a:ext>
              </a:extLst>
            </p:cNvPr>
            <p:cNvGrpSpPr/>
            <p:nvPr/>
          </p:nvGrpSpPr>
          <p:grpSpPr>
            <a:xfrm>
              <a:off x="1640021" y="1603531"/>
              <a:ext cx="5639646" cy="4335736"/>
              <a:chOff x="1640021" y="746281"/>
              <a:chExt cx="5639646" cy="4335736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901180F2-0607-DEDE-8C0B-91D5825F76A4}"/>
                  </a:ext>
                </a:extLst>
              </p:cNvPr>
              <p:cNvGrpSpPr/>
              <p:nvPr/>
            </p:nvGrpSpPr>
            <p:grpSpPr>
              <a:xfrm>
                <a:off x="1640021" y="746281"/>
                <a:ext cx="5639646" cy="4335736"/>
                <a:chOff x="1572644" y="641650"/>
                <a:chExt cx="5639646" cy="4335736"/>
              </a:xfrm>
            </p:grpSpPr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1D7BDAE-EA49-1522-42A7-680D27C386A3}"/>
                    </a:ext>
                  </a:extLst>
                </p:cNvPr>
                <p:cNvSpPr txBox="1"/>
                <p:nvPr/>
              </p:nvSpPr>
              <p:spPr>
                <a:xfrm>
                  <a:off x="1871252" y="641650"/>
                  <a:ext cx="734625" cy="37816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/>
                    <a:t>40</a:t>
                  </a:r>
                </a:p>
                <a:p>
                  <a:endParaRPr lang="en-US" sz="1200" dirty="0"/>
                </a:p>
                <a:p>
                  <a:endParaRPr lang="en-US" sz="1200" dirty="0"/>
                </a:p>
                <a:p>
                  <a:endParaRPr lang="en-US" altLang="zh-CN" sz="1200" dirty="0"/>
                </a:p>
                <a:p>
                  <a:r>
                    <a:rPr lang="en-US" altLang="zh-CN" sz="1200" dirty="0"/>
                    <a:t>30</a:t>
                  </a:r>
                </a:p>
                <a:p>
                  <a:endParaRPr lang="en-US" sz="1200" dirty="0"/>
                </a:p>
                <a:p>
                  <a:endParaRPr lang="en-US" sz="1200" dirty="0"/>
                </a:p>
                <a:p>
                  <a:endParaRPr lang="en-US" sz="1200" dirty="0"/>
                </a:p>
                <a:p>
                  <a:r>
                    <a:rPr lang="en-US" altLang="zh-CN" sz="1200" dirty="0"/>
                    <a:t>20</a:t>
                  </a:r>
                </a:p>
                <a:p>
                  <a:endParaRPr lang="en-US" altLang="zh-CN" sz="1200" dirty="0"/>
                </a:p>
                <a:p>
                  <a:endParaRPr lang="en-US" altLang="zh-CN" sz="1200" dirty="0"/>
                </a:p>
                <a:p>
                  <a:endParaRPr lang="en-US" altLang="zh-CN" sz="1200" dirty="0"/>
                </a:p>
                <a:p>
                  <a:r>
                    <a:rPr lang="en-US" altLang="zh-CN" sz="1200" dirty="0"/>
                    <a:t>10</a:t>
                  </a:r>
                </a:p>
                <a:p>
                  <a:endParaRPr lang="en-US" sz="1200" dirty="0"/>
                </a:p>
                <a:p>
                  <a:endParaRPr lang="en-US" sz="1200" dirty="0"/>
                </a:p>
                <a:p>
                  <a:endParaRPr lang="en-US" sz="1200" dirty="0"/>
                </a:p>
                <a:p>
                  <a:r>
                    <a:rPr lang="en-US" altLang="zh-CN" sz="1200" dirty="0"/>
                    <a:t>   0</a:t>
                  </a:r>
                  <a:endParaRPr lang="en-US" sz="1200" dirty="0"/>
                </a:p>
              </p:txBody>
            </p: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1FE29AC0-7383-7267-B3FF-4CF648EAD76C}"/>
                    </a:ext>
                  </a:extLst>
                </p:cNvPr>
                <p:cNvGrpSpPr/>
                <p:nvPr/>
              </p:nvGrpSpPr>
              <p:grpSpPr>
                <a:xfrm>
                  <a:off x="2217655" y="4061652"/>
                  <a:ext cx="4994635" cy="615727"/>
                  <a:chOff x="1645856" y="2329311"/>
                  <a:chExt cx="4996483" cy="576860"/>
                </a:xfrm>
              </p:grpSpPr>
              <p:grpSp>
                <p:nvGrpSpPr>
                  <p:cNvPr id="44" name="Group 43">
                    <a:extLst>
                      <a:ext uri="{FF2B5EF4-FFF2-40B4-BE49-F238E27FC236}">
                        <a16:creationId xmlns:a16="http://schemas.microsoft.com/office/drawing/2014/main" id="{3FDF090A-566F-F9D3-6CC6-9491D35F7D4B}"/>
                      </a:ext>
                    </a:extLst>
                  </p:cNvPr>
                  <p:cNvGrpSpPr/>
                  <p:nvPr/>
                </p:nvGrpSpPr>
                <p:grpSpPr>
                  <a:xfrm>
                    <a:off x="1768414" y="2342065"/>
                    <a:ext cx="3537548" cy="229682"/>
                    <a:chOff x="1768414" y="2342067"/>
                    <a:chExt cx="2441276" cy="281800"/>
                  </a:xfrm>
                </p:grpSpPr>
                <p:cxnSp>
                  <p:nvCxnSpPr>
                    <p:cNvPr id="53" name="Straight Connector 52">
                      <a:extLst>
                        <a:ext uri="{FF2B5EF4-FFF2-40B4-BE49-F238E27FC236}">
                          <a16:creationId xmlns:a16="http://schemas.microsoft.com/office/drawing/2014/main" id="{1955DBF3-6ADA-254F-5E4F-99B4AAA09F6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68414" y="2482970"/>
                      <a:ext cx="2441276" cy="0"/>
                    </a:xfrm>
                    <a:prstGeom prst="line">
                      <a:avLst/>
                    </a:prstGeom>
                    <a:ln w="4445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Straight Connector 53">
                      <a:extLst>
                        <a:ext uri="{FF2B5EF4-FFF2-40B4-BE49-F238E27FC236}">
                          <a16:creationId xmlns:a16="http://schemas.microsoft.com/office/drawing/2014/main" id="{291613D0-3FE1-F0BC-BD4C-9061A6920A9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78014" y="2342070"/>
                      <a:ext cx="0" cy="281797"/>
                    </a:xfrm>
                    <a:prstGeom prst="line">
                      <a:avLst/>
                    </a:prstGeom>
                    <a:ln w="4445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Straight Connector 54">
                      <a:extLst>
                        <a:ext uri="{FF2B5EF4-FFF2-40B4-BE49-F238E27FC236}">
                          <a16:creationId xmlns:a16="http://schemas.microsoft.com/office/drawing/2014/main" id="{7D472049-6D3B-87A3-D5AD-08B8E226C7F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987614" y="2342070"/>
                      <a:ext cx="0" cy="281797"/>
                    </a:xfrm>
                    <a:prstGeom prst="line">
                      <a:avLst/>
                    </a:prstGeom>
                    <a:ln w="4445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Straight Connector 55">
                      <a:extLst>
                        <a:ext uri="{FF2B5EF4-FFF2-40B4-BE49-F238E27FC236}">
                          <a16:creationId xmlns:a16="http://schemas.microsoft.com/office/drawing/2014/main" id="{A54B280C-A44C-4A2A-DD76-DFA824A25C0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600090" y="2342069"/>
                      <a:ext cx="0" cy="281797"/>
                    </a:xfrm>
                    <a:prstGeom prst="line">
                      <a:avLst/>
                    </a:prstGeom>
                    <a:ln w="4445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Straight Connector 56">
                      <a:extLst>
                        <a:ext uri="{FF2B5EF4-FFF2-40B4-BE49-F238E27FC236}">
                          <a16:creationId xmlns:a16="http://schemas.microsoft.com/office/drawing/2014/main" id="{09697DAA-2E95-A765-081D-99A40C6237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209690" y="2342067"/>
                      <a:ext cx="0" cy="281797"/>
                    </a:xfrm>
                    <a:prstGeom prst="line">
                      <a:avLst/>
                    </a:prstGeom>
                    <a:ln w="4445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3A83991B-9624-D560-0A04-7C18AD7C6B16}"/>
                      </a:ext>
                    </a:extLst>
                  </p:cNvPr>
                  <p:cNvSpPr txBox="1"/>
                  <p:nvPr/>
                </p:nvSpPr>
                <p:spPr>
                  <a:xfrm>
                    <a:off x="1645856" y="2602487"/>
                    <a:ext cx="4996483" cy="3036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1200" dirty="0"/>
                      <a:t> </a:t>
                    </a:r>
                    <a:r>
                      <a:rPr lang="en-US" altLang="zh-CN" sz="1200" dirty="0"/>
                      <a:t>0</a:t>
                    </a:r>
                    <a:r>
                      <a:rPr lang="zh-CN" altLang="en-US" sz="1200" dirty="0"/>
                      <a:t>              </a:t>
                    </a:r>
                    <a:r>
                      <a:rPr lang="en-US" altLang="zh-CN" sz="1200" dirty="0"/>
                      <a:t>  </a:t>
                    </a:r>
                    <a:r>
                      <a:rPr lang="zh-CN" altLang="en-US" sz="1200" dirty="0"/>
                      <a:t> </a:t>
                    </a:r>
                    <a:r>
                      <a:rPr lang="en-US" altLang="zh-CN" sz="1200" dirty="0"/>
                      <a:t>10</a:t>
                    </a:r>
                    <a:r>
                      <a:rPr lang="zh-CN" altLang="en-US" sz="1200" dirty="0"/>
                      <a:t>                </a:t>
                    </a:r>
                    <a:r>
                      <a:rPr lang="en-US" altLang="zh-CN" sz="1200" dirty="0"/>
                      <a:t>20</a:t>
                    </a:r>
                    <a:r>
                      <a:rPr lang="zh-CN" altLang="en-US" sz="1200" dirty="0"/>
                      <a:t>                 </a:t>
                    </a:r>
                    <a:r>
                      <a:rPr lang="en-US" altLang="zh-CN" sz="1200" dirty="0"/>
                      <a:t>30</a:t>
                    </a:r>
                    <a:r>
                      <a:rPr lang="zh-CN" altLang="en-US" sz="1200" dirty="0"/>
                      <a:t>                  </a:t>
                    </a:r>
                    <a:r>
                      <a:rPr lang="en-US" altLang="zh-CN" sz="1200" dirty="0"/>
                      <a:t>40</a:t>
                    </a:r>
                    <a:r>
                      <a:rPr lang="zh-CN" altLang="en-US" sz="1200" dirty="0"/>
                      <a:t>             </a:t>
                    </a:r>
                    <a:endParaRPr lang="en-US" sz="1200" dirty="0"/>
                  </a:p>
                </p:txBody>
              </p:sp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5FD24072-158C-8C84-64AA-70E35D47F8F4}"/>
                      </a:ext>
                    </a:extLst>
                  </p:cNvPr>
                  <p:cNvGrpSpPr/>
                  <p:nvPr/>
                </p:nvGrpSpPr>
                <p:grpSpPr>
                  <a:xfrm>
                    <a:off x="2315789" y="2329311"/>
                    <a:ext cx="2559256" cy="249545"/>
                    <a:chOff x="2162128" y="2328605"/>
                    <a:chExt cx="2559256" cy="249545"/>
                  </a:xfrm>
                </p:grpSpPr>
                <p:grpSp>
                  <p:nvGrpSpPr>
                    <p:cNvPr id="47" name="Group 46">
                      <a:extLst>
                        <a:ext uri="{FF2B5EF4-FFF2-40B4-BE49-F238E27FC236}">
                          <a16:creationId xmlns:a16="http://schemas.microsoft.com/office/drawing/2014/main" id="{0D9F66C4-A444-7F18-F2D3-3ABDE32D1D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62128" y="2328605"/>
                      <a:ext cx="2559256" cy="244620"/>
                      <a:chOff x="2392527" y="2323823"/>
                      <a:chExt cx="2559256" cy="244620"/>
                    </a:xfrm>
                  </p:grpSpPr>
                  <p:sp>
                    <p:nvSpPr>
                      <p:cNvPr id="49" name="Oval 48">
                        <a:extLst>
                          <a:ext uri="{FF2B5EF4-FFF2-40B4-BE49-F238E27FC236}">
                            <a16:creationId xmlns:a16="http://schemas.microsoft.com/office/drawing/2014/main" id="{0127F41F-8C79-E0EA-C947-705BDC4FEB9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92527" y="2323823"/>
                        <a:ext cx="232913" cy="229680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CN" dirty="0"/>
                          <a:t>1</a:t>
                        </a:r>
                        <a:endParaRPr lang="en-US" dirty="0"/>
                      </a:p>
                    </p:txBody>
                  </p:sp>
                  <p:sp>
                    <p:nvSpPr>
                      <p:cNvPr id="50" name="Oval 49">
                        <a:extLst>
                          <a:ext uri="{FF2B5EF4-FFF2-40B4-BE49-F238E27FC236}">
                            <a16:creationId xmlns:a16="http://schemas.microsoft.com/office/drawing/2014/main" id="{9BA91BAC-B4D8-1E5F-11F7-F92E6D3FBD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42502" y="2338763"/>
                        <a:ext cx="232913" cy="229680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CN" dirty="0"/>
                          <a:t>4</a:t>
                        </a:r>
                        <a:endParaRPr lang="en-US" dirty="0"/>
                      </a:p>
                    </p:txBody>
                  </p:sp>
                  <p:sp>
                    <p:nvSpPr>
                      <p:cNvPr id="51" name="Oval 50">
                        <a:extLst>
                          <a:ext uri="{FF2B5EF4-FFF2-40B4-BE49-F238E27FC236}">
                            <a16:creationId xmlns:a16="http://schemas.microsoft.com/office/drawing/2014/main" id="{EB3F2202-10B4-B7F7-A190-BE73EB118F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18870" y="2329470"/>
                        <a:ext cx="232913" cy="229680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CN" dirty="0"/>
                          <a:t>5</a:t>
                        </a:r>
                        <a:endParaRPr lang="en-US" dirty="0"/>
                      </a:p>
                    </p:txBody>
                  </p:sp>
                  <p:sp>
                    <p:nvSpPr>
                      <p:cNvPr id="52" name="Oval 51">
                        <a:extLst>
                          <a:ext uri="{FF2B5EF4-FFF2-40B4-BE49-F238E27FC236}">
                            <a16:creationId xmlns:a16="http://schemas.microsoft.com/office/drawing/2014/main" id="{892A99DC-7059-6E7B-6793-015B6819D2E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41887" y="2332359"/>
                        <a:ext cx="232913" cy="229680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CN" dirty="0"/>
                          <a:t>3</a:t>
                        </a:r>
                        <a:endParaRPr lang="en-US" dirty="0"/>
                      </a:p>
                    </p:txBody>
                  </p:sp>
                </p:grpSp>
                <p:sp>
                  <p:nvSpPr>
                    <p:cNvPr id="48" name="Oval 47">
                      <a:extLst>
                        <a:ext uri="{FF2B5EF4-FFF2-40B4-BE49-F238E27FC236}">
                          <a16:creationId xmlns:a16="http://schemas.microsoft.com/office/drawing/2014/main" id="{7BFC420D-40E2-B293-8208-E741EBF88A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88177" y="2348470"/>
                      <a:ext cx="232913" cy="2296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en-US" dirty="0"/>
                    </a:p>
                  </p:txBody>
                </p:sp>
              </p:grpSp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06325971-B9C3-6794-B932-84FFE40BFD9C}"/>
                    </a:ext>
                  </a:extLst>
                </p:cNvPr>
                <p:cNvGrpSpPr/>
                <p:nvPr/>
              </p:nvGrpSpPr>
              <p:grpSpPr>
                <a:xfrm>
                  <a:off x="1572644" y="767539"/>
                  <a:ext cx="2797604" cy="4209847"/>
                  <a:chOff x="1572644" y="767539"/>
                  <a:chExt cx="2797604" cy="4209847"/>
                </a:xfrm>
              </p:grpSpPr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EB86BFAD-D359-1637-D4AB-838E750EEE1A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635487" y="2413080"/>
                    <a:ext cx="3536240" cy="245157"/>
                    <a:chOff x="1768414" y="2342063"/>
                    <a:chExt cx="3537548" cy="229683"/>
                  </a:xfrm>
                </p:grpSpPr>
                <p:grpSp>
                  <p:nvGrpSpPr>
                    <p:cNvPr id="37" name="Group 36">
                      <a:extLst>
                        <a:ext uri="{FF2B5EF4-FFF2-40B4-BE49-F238E27FC236}">
                          <a16:creationId xmlns:a16="http://schemas.microsoft.com/office/drawing/2014/main" id="{A2DD17F6-7D07-71E6-1337-286626BDBB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68414" y="2342063"/>
                      <a:ext cx="3537548" cy="229683"/>
                      <a:chOff x="1768414" y="2342070"/>
                      <a:chExt cx="2441276" cy="281802"/>
                    </a:xfrm>
                  </p:grpSpPr>
                  <p:cxnSp>
                    <p:nvCxnSpPr>
                      <p:cNvPr id="39" name="Straight Connector 38">
                        <a:extLst>
                          <a:ext uri="{FF2B5EF4-FFF2-40B4-BE49-F238E27FC236}">
                            <a16:creationId xmlns:a16="http://schemas.microsoft.com/office/drawing/2014/main" id="{9F8A89A2-2AD3-BA23-9DA7-941EC648E2F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68414" y="2482970"/>
                        <a:ext cx="2441276" cy="0"/>
                      </a:xfrm>
                      <a:prstGeom prst="line">
                        <a:avLst/>
                      </a:prstGeom>
                      <a:ln w="444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Straight Connector 39">
                        <a:extLst>
                          <a:ext uri="{FF2B5EF4-FFF2-40B4-BE49-F238E27FC236}">
                            <a16:creationId xmlns:a16="http://schemas.microsoft.com/office/drawing/2014/main" id="{A799F2C1-DBFE-FE81-2B67-738BC7561CF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68414" y="2342071"/>
                        <a:ext cx="0" cy="281797"/>
                      </a:xfrm>
                      <a:prstGeom prst="line">
                        <a:avLst/>
                      </a:prstGeom>
                      <a:ln w="444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Straight Connector 40">
                        <a:extLst>
                          <a:ext uri="{FF2B5EF4-FFF2-40B4-BE49-F238E27FC236}">
                            <a16:creationId xmlns:a16="http://schemas.microsoft.com/office/drawing/2014/main" id="{C137AEE7-A74F-DF3C-0DCC-ED17E3DEA14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378014" y="2342070"/>
                        <a:ext cx="0" cy="281797"/>
                      </a:xfrm>
                      <a:prstGeom prst="line">
                        <a:avLst/>
                      </a:prstGeom>
                      <a:ln w="444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Straight Connector 41">
                        <a:extLst>
                          <a:ext uri="{FF2B5EF4-FFF2-40B4-BE49-F238E27FC236}">
                            <a16:creationId xmlns:a16="http://schemas.microsoft.com/office/drawing/2014/main" id="{EB2E4A22-6E2C-F8D9-FD70-6F08CE40AD5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987614" y="2342070"/>
                        <a:ext cx="0" cy="281797"/>
                      </a:xfrm>
                      <a:prstGeom prst="line">
                        <a:avLst/>
                      </a:prstGeom>
                      <a:ln w="444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" name="Straight Connector 42">
                        <a:extLst>
                          <a:ext uri="{FF2B5EF4-FFF2-40B4-BE49-F238E27FC236}">
                            <a16:creationId xmlns:a16="http://schemas.microsoft.com/office/drawing/2014/main" id="{97C22673-99DA-2ED5-8EE5-4CE79275B7E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634234" y="2342075"/>
                        <a:ext cx="0" cy="281797"/>
                      </a:xfrm>
                      <a:prstGeom prst="line">
                        <a:avLst/>
                      </a:prstGeom>
                      <a:ln w="444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38" name="Oval 37">
                      <a:extLst>
                        <a:ext uri="{FF2B5EF4-FFF2-40B4-BE49-F238E27FC236}">
                          <a16:creationId xmlns:a16="http://schemas.microsoft.com/office/drawing/2014/main" id="{810D8668-7765-3D65-FC62-95F4C7865BAF}"/>
                        </a:ext>
                      </a:extLst>
                    </p:cNvPr>
                    <p:cNvSpPr/>
                    <p:nvPr/>
                  </p:nvSpPr>
                  <p:spPr>
                    <a:xfrm rot="16048230">
                      <a:off x="4028780" y="2335097"/>
                      <a:ext cx="218130" cy="245246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en-US" dirty="0"/>
                    </a:p>
                  </p:txBody>
                </p:sp>
              </p:grpSp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FC9FBF28-61E3-43FD-78C5-21F4E36BE35D}"/>
                      </a:ext>
                    </a:extLst>
                  </p:cNvPr>
                  <p:cNvSpPr/>
                  <p:nvPr/>
                </p:nvSpPr>
                <p:spPr>
                  <a:xfrm rot="21448230">
                    <a:off x="2294771" y="2684875"/>
                    <a:ext cx="232826" cy="245155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dirty="0"/>
                      <a:t>2</a:t>
                    </a:r>
                    <a:endParaRPr lang="en-US" dirty="0"/>
                  </a:p>
                </p:txBody>
              </p:sp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A94E1BD1-1A01-5FC6-0D4C-778074E27D97}"/>
                      </a:ext>
                    </a:extLst>
                  </p:cNvPr>
                  <p:cNvSpPr/>
                  <p:nvPr/>
                </p:nvSpPr>
                <p:spPr>
                  <a:xfrm rot="21448230">
                    <a:off x="2294771" y="1076258"/>
                    <a:ext cx="232826" cy="245155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dirty="0"/>
                      <a:t>5</a:t>
                    </a:r>
                    <a:endParaRPr lang="en-US" dirty="0"/>
                  </a:p>
                </p:txBody>
              </p: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FFB662E7-950C-6D6B-75AD-05342A1A4294}"/>
                      </a:ext>
                    </a:extLst>
                  </p:cNvPr>
                  <p:cNvSpPr txBox="1"/>
                  <p:nvPr/>
                </p:nvSpPr>
                <p:spPr>
                  <a:xfrm>
                    <a:off x="4065356" y="4608054"/>
                    <a:ext cx="30489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/>
                      <a:t>X</a:t>
                    </a:r>
                    <a:endParaRPr lang="en-US" dirty="0"/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296CFD28-6C87-A0BE-4CCB-7AF07B5ABA01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1572644" y="2407538"/>
                    <a:ext cx="29799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/>
                      <a:t>Y</a:t>
                    </a:r>
                    <a:endParaRPr lang="en-US" dirty="0"/>
                  </a:p>
                </p:txBody>
              </p:sp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34130CDD-4CB3-918B-919F-B332B3E6A4AD}"/>
                      </a:ext>
                    </a:extLst>
                  </p:cNvPr>
                  <p:cNvSpPr/>
                  <p:nvPr/>
                </p:nvSpPr>
                <p:spPr>
                  <a:xfrm rot="21448230">
                    <a:off x="2294771" y="1902638"/>
                    <a:ext cx="232826" cy="245155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dirty="0"/>
                      <a:t>4</a:t>
                    </a:r>
                    <a:endParaRPr lang="en-US" dirty="0"/>
                  </a:p>
                </p:txBody>
              </p:sp>
            </p:grpSp>
          </p:grp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A478EDD-E630-09A6-4BEE-DC707BD2C58D}"/>
                  </a:ext>
                </a:extLst>
              </p:cNvPr>
              <p:cNvSpPr/>
              <p:nvPr/>
            </p:nvSpPr>
            <p:spPr>
              <a:xfrm rot="21448230">
                <a:off x="2362149" y="1796188"/>
                <a:ext cx="232826" cy="245155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445E7F1-B126-3A85-782C-625066D2EAD2}"/>
                </a:ext>
              </a:extLst>
            </p:cNvPr>
            <p:cNvGrpSpPr/>
            <p:nvPr/>
          </p:nvGrpSpPr>
          <p:grpSpPr>
            <a:xfrm>
              <a:off x="2594863" y="2657062"/>
              <a:ext cx="1938807" cy="2375582"/>
              <a:chOff x="1241112" y="3126989"/>
              <a:chExt cx="1938807" cy="2375582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3F39D2AD-40FC-982F-2AB6-CC1E9373F919}"/>
                  </a:ext>
                </a:extLst>
              </p:cNvPr>
              <p:cNvCxnSpPr>
                <a:cxnSpLocks/>
                <a:stCxn id="25" idx="4"/>
                <a:endCxn id="52" idx="0"/>
              </p:cNvCxnSpPr>
              <p:nvPr/>
            </p:nvCxnSpPr>
            <p:spPr>
              <a:xfrm>
                <a:off x="3063506" y="3372144"/>
                <a:ext cx="2736" cy="2130427"/>
              </a:xfrm>
              <a:prstGeom prst="line">
                <a:avLst/>
              </a:prstGeom>
              <a:ln w="31750">
                <a:solidFill>
                  <a:srgbClr val="C00000">
                    <a:alpha val="49000"/>
                  </a:srgb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71E9C6E-4AFD-CE02-F6AE-D41604521DE9}"/>
                  </a:ext>
                </a:extLst>
              </p:cNvPr>
              <p:cNvCxnSpPr>
                <a:cxnSpLocks/>
                <a:endCxn id="27" idx="6"/>
              </p:cNvCxnSpPr>
              <p:nvPr/>
            </p:nvCxnSpPr>
            <p:spPr>
              <a:xfrm flipH="1">
                <a:off x="1241112" y="3240724"/>
                <a:ext cx="1826117" cy="81"/>
              </a:xfrm>
              <a:prstGeom prst="line">
                <a:avLst/>
              </a:prstGeom>
              <a:ln w="31750">
                <a:solidFill>
                  <a:srgbClr val="C00000">
                    <a:alpha val="49000"/>
                  </a:srgb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A067978-DC94-4E7E-E732-7C9C584BAB1C}"/>
                  </a:ext>
                </a:extLst>
              </p:cNvPr>
              <p:cNvSpPr/>
              <p:nvPr/>
            </p:nvSpPr>
            <p:spPr>
              <a:xfrm>
                <a:off x="2947092" y="3126989"/>
                <a:ext cx="232827" cy="245155"/>
              </a:xfrm>
              <a:prstGeom prst="ellipse">
                <a:avLst/>
              </a:prstGeom>
              <a:solidFill>
                <a:srgbClr val="0050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EAF565E-39E5-7EEC-5661-B4F68602713A}"/>
                </a:ext>
              </a:extLst>
            </p:cNvPr>
            <p:cNvGrpSpPr/>
            <p:nvPr/>
          </p:nvGrpSpPr>
          <p:grpSpPr>
            <a:xfrm>
              <a:off x="2594861" y="2885870"/>
              <a:ext cx="2545448" cy="2153611"/>
              <a:chOff x="634471" y="3126989"/>
              <a:chExt cx="2545448" cy="2153611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92B4752-20C3-E4E3-0FBE-9997D0F0F352}"/>
                  </a:ext>
                </a:extLst>
              </p:cNvPr>
              <p:cNvCxnSpPr>
                <a:cxnSpLocks/>
                <a:stCxn id="22" idx="4"/>
                <a:endCxn id="50" idx="0"/>
              </p:cNvCxnSpPr>
              <p:nvPr/>
            </p:nvCxnSpPr>
            <p:spPr>
              <a:xfrm flipH="1">
                <a:off x="3059994" y="3372144"/>
                <a:ext cx="3512" cy="1908456"/>
              </a:xfrm>
              <a:prstGeom prst="line">
                <a:avLst/>
              </a:prstGeom>
              <a:ln w="31750">
                <a:solidFill>
                  <a:srgbClr val="C00000">
                    <a:alpha val="49000"/>
                  </a:srgb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8D587EA-7B26-288A-67B3-7F71F8FEFC1B}"/>
                  </a:ext>
                </a:extLst>
              </p:cNvPr>
              <p:cNvCxnSpPr>
                <a:cxnSpLocks/>
                <a:endCxn id="36" idx="6"/>
              </p:cNvCxnSpPr>
              <p:nvPr/>
            </p:nvCxnSpPr>
            <p:spPr>
              <a:xfrm flipH="1" flipV="1">
                <a:off x="634471" y="3223079"/>
                <a:ext cx="2432758" cy="17645"/>
              </a:xfrm>
              <a:prstGeom prst="line">
                <a:avLst/>
              </a:prstGeom>
              <a:ln w="31750">
                <a:solidFill>
                  <a:srgbClr val="C00000">
                    <a:alpha val="49000"/>
                  </a:srgb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ED5D41E-5FAD-6642-29D2-88D9E6421C3C}"/>
                  </a:ext>
                </a:extLst>
              </p:cNvPr>
              <p:cNvSpPr/>
              <p:nvPr/>
            </p:nvSpPr>
            <p:spPr>
              <a:xfrm>
                <a:off x="2947092" y="3126989"/>
                <a:ext cx="232827" cy="245155"/>
              </a:xfrm>
              <a:prstGeom prst="ellipse">
                <a:avLst/>
              </a:prstGeom>
              <a:solidFill>
                <a:srgbClr val="0050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en-US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E459F27-7661-3D3D-D808-2637DB1CDC9C}"/>
                </a:ext>
              </a:extLst>
            </p:cNvPr>
            <p:cNvGrpSpPr/>
            <p:nvPr/>
          </p:nvGrpSpPr>
          <p:grpSpPr>
            <a:xfrm>
              <a:off x="2644516" y="2053170"/>
              <a:ext cx="2854251" cy="2976390"/>
              <a:chOff x="325668" y="3126989"/>
              <a:chExt cx="2854251" cy="2976390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4DD3E75-DE1B-F42A-CF4F-054FDE75FFE6}"/>
                  </a:ext>
                </a:extLst>
              </p:cNvPr>
              <p:cNvCxnSpPr>
                <a:cxnSpLocks/>
                <a:stCxn id="19" idx="4"/>
                <a:endCxn id="51" idx="0"/>
              </p:cNvCxnSpPr>
              <p:nvPr/>
            </p:nvCxnSpPr>
            <p:spPr>
              <a:xfrm>
                <a:off x="3063506" y="3372144"/>
                <a:ext cx="14260" cy="2731235"/>
              </a:xfrm>
              <a:prstGeom prst="line">
                <a:avLst/>
              </a:prstGeom>
              <a:ln w="31750">
                <a:solidFill>
                  <a:srgbClr val="C00000">
                    <a:alpha val="49000"/>
                  </a:srgb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D324859-E343-3849-A5D6-F15BC4D9E6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5668" y="3237178"/>
                <a:ext cx="2741561" cy="3546"/>
              </a:xfrm>
              <a:prstGeom prst="line">
                <a:avLst/>
              </a:prstGeom>
              <a:ln w="31750">
                <a:solidFill>
                  <a:srgbClr val="C00000">
                    <a:alpha val="49000"/>
                  </a:srgb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EC02BAE-2429-3363-7FF3-DA4FC447AA66}"/>
                  </a:ext>
                </a:extLst>
              </p:cNvPr>
              <p:cNvSpPr/>
              <p:nvPr/>
            </p:nvSpPr>
            <p:spPr>
              <a:xfrm>
                <a:off x="2947092" y="3126989"/>
                <a:ext cx="232827" cy="245155"/>
              </a:xfrm>
              <a:prstGeom prst="ellipse">
                <a:avLst/>
              </a:prstGeom>
              <a:solidFill>
                <a:srgbClr val="0050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025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A620B-260B-1E18-CFB2-94BF7E3D4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98BE5-9257-5524-7085-9FA400CE5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4"/>
            <a:ext cx="8227483" cy="4829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values of a categorical variable are labels of categories.</a:t>
            </a:r>
          </a:p>
          <a:p>
            <a:pPr marL="0" indent="0">
              <a:buNone/>
            </a:pPr>
            <a:r>
              <a:rPr lang="en-US" sz="2400" b="1" dirty="0">
                <a:effectLst/>
                <a:latin typeface="Calibri" panose="020F0502020204030204" pitchFamily="34" charset="0"/>
              </a:rPr>
              <a:t>Example</a:t>
            </a:r>
            <a:r>
              <a:rPr lang="en-US" sz="2400" dirty="0">
                <a:effectLst/>
                <a:latin typeface="Calibri" panose="020F0502020204030204" pitchFamily="34" charset="0"/>
              </a:rPr>
              <a:t>: education levels of 38.4 million young adults from the 1999 Current Population Survey</a:t>
            </a:r>
            <a:endParaRPr lang="en-US" sz="2400" dirty="0">
              <a:effectLst/>
            </a:endParaRPr>
          </a:p>
          <a:p>
            <a:r>
              <a:rPr lang="en-US" sz="2400" i="1" dirty="0">
                <a:effectLst/>
                <a:latin typeface="Calibri" panose="020F0502020204030204" pitchFamily="34" charset="0"/>
              </a:rPr>
              <a:t>Variable</a:t>
            </a:r>
            <a:r>
              <a:rPr lang="en-US" sz="2400" dirty="0">
                <a:effectLst/>
                <a:latin typeface="Calibri" panose="020F0502020204030204" pitchFamily="34" charset="0"/>
              </a:rPr>
              <a:t>: education level</a:t>
            </a:r>
          </a:p>
          <a:p>
            <a:r>
              <a:rPr lang="en-US" sz="2400" i="1" dirty="0">
                <a:effectLst/>
                <a:latin typeface="Calibri" panose="020F0502020204030204" pitchFamily="34" charset="0"/>
              </a:rPr>
              <a:t>n </a:t>
            </a:r>
            <a:r>
              <a:rPr lang="en-US" sz="2400" dirty="0">
                <a:effectLst/>
                <a:latin typeface="Calibri" panose="020F0502020204030204" pitchFamily="34" charset="0"/>
              </a:rPr>
              <a:t>= 38.4 million </a:t>
            </a:r>
            <a:endParaRPr lang="en-US" sz="2400" dirty="0">
              <a:effectLst/>
            </a:endParaRPr>
          </a:p>
          <a:p>
            <a:r>
              <a:rPr lang="en-US" sz="2400" i="1" dirty="0">
                <a:effectLst/>
                <a:latin typeface="Calibri" panose="020F0502020204030204" pitchFamily="34" charset="0"/>
              </a:rPr>
              <a:t>Five labels</a:t>
            </a:r>
            <a:r>
              <a:rPr lang="en-US" sz="2400" dirty="0">
                <a:effectLst/>
                <a:latin typeface="Calibri" panose="020F0502020204030204" pitchFamily="34" charset="0"/>
              </a:rPr>
              <a:t>: “Less than high school”, “High school graduate”, “Some college”, “Bachelor’s degree”, “Advanced degree” </a:t>
            </a:r>
            <a:endParaRPr lang="en-US" sz="2400" dirty="0">
              <a:effectLst/>
            </a:endParaRPr>
          </a:p>
          <a:p>
            <a:r>
              <a:rPr lang="en-US" sz="2400" dirty="0">
                <a:effectLst/>
                <a:latin typeface="Calibri" panose="020F0502020204030204" pitchFamily="34" charset="0"/>
              </a:rPr>
              <a:t>The data </a:t>
            </a:r>
            <a:r>
              <a:rPr lang="en-US" altLang="zh-CN" sz="2400" dirty="0">
                <a:effectLst/>
                <a:latin typeface="Calibri" panose="020F0502020204030204" pitchFamily="34" charset="0"/>
              </a:rPr>
              <a:t>is</a:t>
            </a:r>
            <a:r>
              <a:rPr lang="zh-CN" altLang="en-US" sz="2400" dirty="0">
                <a:effectLst/>
                <a:latin typeface="Calibri" panose="020F0502020204030204" pitchFamily="34" charset="0"/>
              </a:rPr>
              <a:t> </a:t>
            </a:r>
            <a:r>
              <a:rPr lang="en-US" altLang="zh-CN" sz="2400" dirty="0">
                <a:effectLst/>
                <a:latin typeface="Calibri" panose="020F0502020204030204" pitchFamily="34" charset="0"/>
              </a:rPr>
              <a:t>in</a:t>
            </a:r>
            <a:r>
              <a:rPr lang="zh-CN" altLang="en-US" sz="2400" dirty="0">
                <a:effectLst/>
                <a:latin typeface="Calibri" panose="020F0502020204030204" pitchFamily="34" charset="0"/>
              </a:rPr>
              <a:t> </a:t>
            </a:r>
            <a:r>
              <a:rPr lang="en-US" sz="2400" dirty="0">
                <a:effectLst/>
                <a:latin typeface="Calibri" panose="020F0502020204030204" pitchFamily="34" charset="0"/>
              </a:rPr>
              <a:t>the </a:t>
            </a:r>
            <a:r>
              <a:rPr lang="en-US" altLang="zh-CN" sz="2400" dirty="0">
                <a:effectLst/>
                <a:latin typeface="Calibri" panose="020F0502020204030204" pitchFamily="34" charset="0"/>
              </a:rPr>
              <a:t>following</a:t>
            </a:r>
            <a:r>
              <a:rPr lang="zh-CN" altLang="en-US" sz="2400" dirty="0">
                <a:effectLst/>
                <a:latin typeface="Calibri" panose="020F0502020204030204" pitchFamily="34" charset="0"/>
              </a:rPr>
              <a:t> </a:t>
            </a:r>
            <a:r>
              <a:rPr lang="en-US" sz="2400" dirty="0">
                <a:effectLst/>
                <a:latin typeface="Calibri" panose="020F0502020204030204" pitchFamily="34" charset="0"/>
              </a:rPr>
              <a:t>format</a:t>
            </a:r>
            <a:r>
              <a:rPr lang="en-US" altLang="zh-CN" sz="2400" dirty="0">
                <a:effectLst/>
                <a:latin typeface="Calibri" panose="020F0502020204030204" pitchFamily="34" charset="0"/>
              </a:rPr>
              <a:t>:</a:t>
            </a:r>
            <a:endParaRPr lang="en-US" sz="2400" dirty="0">
              <a:effectLst/>
            </a:endParaRPr>
          </a:p>
          <a:p>
            <a:pPr marL="457200" lvl="1" indent="0">
              <a:buNone/>
            </a:pPr>
            <a:r>
              <a:rPr lang="en-US" sz="2000" dirty="0">
                <a:effectLst/>
                <a:latin typeface="Calibri" panose="020F0502020204030204" pitchFamily="34" charset="0"/>
              </a:rPr>
              <a:t>“Some college”, “Less than high school”, “High school graduate”, “High school graduate”, “High school graduate”, “Some college”, “Bachelor’s degree”, “Advanced degree”... </a:t>
            </a:r>
            <a:endParaRPr lang="en-US" sz="2000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64881-CCF7-9643-8360-84C5BDCA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307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5822F-7905-723B-528F-9B733EB7C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B89EF-97CA-BE80-CF87-DC3AC7988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051116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latin typeface="+mn-lt"/>
              </a:rPr>
              <a:t>F</a:t>
            </a:r>
            <a:r>
              <a:rPr lang="en-US" sz="2400" b="1" dirty="0">
                <a:effectLst/>
                <a:latin typeface="+mn-lt"/>
              </a:rPr>
              <a:t>orm:</a:t>
            </a:r>
            <a:r>
              <a:rPr lang="zh-CN" altLang="en-US" sz="2400" b="1" dirty="0">
                <a:effectLst/>
                <a:latin typeface="+mn-lt"/>
              </a:rPr>
              <a:t> </a:t>
            </a:r>
            <a:r>
              <a:rPr lang="en-US" sz="2400" dirty="0">
                <a:effectLst/>
                <a:latin typeface="+mn-lt"/>
              </a:rPr>
              <a:t>clusters,</a:t>
            </a:r>
            <a:r>
              <a:rPr lang="zh-CN" altLang="en-US" sz="2400" dirty="0">
                <a:effectLst/>
                <a:latin typeface="+mn-lt"/>
              </a:rPr>
              <a:t> </a:t>
            </a:r>
            <a:r>
              <a:rPr lang="en-US" sz="2400" dirty="0">
                <a:effectLst/>
                <a:latin typeface="+mn-lt"/>
              </a:rPr>
              <a:t>linear</a:t>
            </a:r>
            <a:r>
              <a:rPr lang="en-US" sz="2400" dirty="0">
                <a:latin typeface="+mn-lt"/>
              </a:rPr>
              <a:t>, curvy </a:t>
            </a:r>
            <a:r>
              <a:rPr lang="en-US" sz="2400" dirty="0">
                <a:effectLst/>
                <a:latin typeface="+mn-lt"/>
              </a:rPr>
              <a:t>association,</a:t>
            </a:r>
            <a:r>
              <a:rPr lang="zh-CN" altLang="en-US" sz="2400" dirty="0">
                <a:effectLst/>
                <a:latin typeface="+mn-lt"/>
              </a:rPr>
              <a:t> </a:t>
            </a:r>
            <a:r>
              <a:rPr lang="en-US" sz="2400" dirty="0">
                <a:effectLst/>
                <a:latin typeface="+mn-lt"/>
              </a:rPr>
              <a:t>etc.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effectLst/>
                <a:latin typeface="+mn-lt"/>
              </a:rPr>
              <a:t>Direction</a:t>
            </a:r>
            <a:r>
              <a:rPr lang="zh-CN" altLang="en-US" sz="2400" b="1" dirty="0">
                <a:effectLst/>
                <a:latin typeface="+mn-lt"/>
              </a:rPr>
              <a:t> </a:t>
            </a:r>
            <a:r>
              <a:rPr lang="en-US" altLang="zh-CN" sz="2400" b="1" dirty="0">
                <a:effectLst/>
                <a:latin typeface="+mn-lt"/>
              </a:rPr>
              <a:t>(trend)</a:t>
            </a:r>
            <a:r>
              <a:rPr lang="en-US" sz="2400" b="1" dirty="0">
                <a:effectLst/>
                <a:latin typeface="+mn-lt"/>
              </a:rPr>
              <a:t>:</a:t>
            </a:r>
            <a:r>
              <a:rPr lang="zh-CN" altLang="en-US" sz="2400" b="1" dirty="0">
                <a:effectLst/>
                <a:latin typeface="+mn-lt"/>
              </a:rPr>
              <a:t> </a:t>
            </a:r>
            <a:r>
              <a:rPr lang="en-US" sz="2400" dirty="0">
                <a:effectLst/>
                <a:latin typeface="+mn-lt"/>
              </a:rPr>
              <a:t>positive</a:t>
            </a:r>
            <a:r>
              <a:rPr lang="zh-CN" altLang="en-US" sz="2400" dirty="0">
                <a:effectLst/>
                <a:latin typeface="+mn-lt"/>
              </a:rPr>
              <a:t> </a:t>
            </a:r>
            <a:r>
              <a:rPr lang="en-US" sz="2400" dirty="0">
                <a:effectLst/>
                <a:latin typeface="+mn-lt"/>
              </a:rPr>
              <a:t>association,</a:t>
            </a:r>
            <a:r>
              <a:rPr lang="zh-CN" altLang="en-US" sz="2400" dirty="0">
                <a:effectLst/>
                <a:latin typeface="+mn-lt"/>
              </a:rPr>
              <a:t> </a:t>
            </a:r>
            <a:r>
              <a:rPr lang="en-US" sz="2400" dirty="0">
                <a:effectLst/>
                <a:latin typeface="+mn-lt"/>
              </a:rPr>
              <a:t>negative</a:t>
            </a:r>
            <a:r>
              <a:rPr lang="zh-CN" altLang="en-US" sz="2400" dirty="0">
                <a:effectLst/>
                <a:latin typeface="+mn-lt"/>
              </a:rPr>
              <a:t> </a:t>
            </a:r>
            <a:r>
              <a:rPr lang="en-US" sz="2400" dirty="0">
                <a:effectLst/>
                <a:latin typeface="+mn-lt"/>
              </a:rPr>
              <a:t>association</a:t>
            </a:r>
            <a:r>
              <a:rPr lang="en-US" altLang="zh-CN" sz="2400" dirty="0">
                <a:effectLst/>
                <a:latin typeface="+mn-lt"/>
              </a:rPr>
              <a:t>.</a:t>
            </a:r>
            <a:r>
              <a:rPr lang="en-US" sz="2400" dirty="0">
                <a:effectLst/>
                <a:latin typeface="+mn-lt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latin typeface="+mn-lt"/>
              </a:rPr>
              <a:t>S</a:t>
            </a:r>
            <a:r>
              <a:rPr lang="en-US" sz="2400" b="1" dirty="0">
                <a:effectLst/>
                <a:latin typeface="+mn-lt"/>
              </a:rPr>
              <a:t>trength:</a:t>
            </a:r>
            <a:r>
              <a:rPr lang="zh-CN" altLang="en-US" sz="2400" b="1" dirty="0">
                <a:effectLst/>
                <a:latin typeface="+mn-lt"/>
              </a:rPr>
              <a:t> </a:t>
            </a:r>
            <a:r>
              <a:rPr lang="en-US" sz="2400" dirty="0">
                <a:effectLst/>
                <a:latin typeface="+mn-lt"/>
              </a:rPr>
              <a:t>how</a:t>
            </a:r>
            <a:r>
              <a:rPr lang="zh-CN" altLang="en-US" sz="2400" dirty="0">
                <a:effectLst/>
                <a:latin typeface="+mn-lt"/>
              </a:rPr>
              <a:t> </a:t>
            </a:r>
            <a:r>
              <a:rPr lang="en-US" sz="2400" dirty="0">
                <a:effectLst/>
                <a:latin typeface="+mn-lt"/>
              </a:rPr>
              <a:t>close</a:t>
            </a:r>
            <a:r>
              <a:rPr lang="zh-CN" altLang="en-US" sz="2400" dirty="0">
                <a:effectLst/>
                <a:latin typeface="+mn-lt"/>
              </a:rPr>
              <a:t> </a:t>
            </a:r>
            <a:r>
              <a:rPr lang="en-US" altLang="zh-CN" sz="2400" dirty="0">
                <a:effectLst/>
                <a:latin typeface="+mn-lt"/>
              </a:rPr>
              <a:t>do </a:t>
            </a:r>
            <a:r>
              <a:rPr lang="en-US" sz="2400" dirty="0">
                <a:effectLst/>
                <a:latin typeface="+mn-lt"/>
              </a:rPr>
              <a:t>the</a:t>
            </a:r>
            <a:r>
              <a:rPr lang="zh-CN" altLang="en-US" sz="2400" dirty="0">
                <a:effectLst/>
                <a:latin typeface="+mn-lt"/>
              </a:rPr>
              <a:t> </a:t>
            </a:r>
            <a:r>
              <a:rPr lang="en-US" sz="2400" dirty="0">
                <a:effectLst/>
                <a:latin typeface="+mn-lt"/>
              </a:rPr>
              <a:t>data</a:t>
            </a:r>
            <a:r>
              <a:rPr lang="zh-CN" altLang="en-US" sz="2400" dirty="0">
                <a:effectLst/>
                <a:latin typeface="+mn-lt"/>
              </a:rPr>
              <a:t> </a:t>
            </a:r>
            <a:r>
              <a:rPr lang="en-US" sz="2400" dirty="0">
                <a:effectLst/>
                <a:latin typeface="+mn-lt"/>
              </a:rPr>
              <a:t>points</a:t>
            </a:r>
            <a:r>
              <a:rPr lang="zh-CN" altLang="en-US" sz="2400" dirty="0">
                <a:effectLst/>
                <a:latin typeface="+mn-lt"/>
              </a:rPr>
              <a:t> </a:t>
            </a:r>
            <a:r>
              <a:rPr lang="en-US" sz="2400" dirty="0">
                <a:effectLst/>
                <a:latin typeface="+mn-lt"/>
              </a:rPr>
              <a:t>follow</a:t>
            </a:r>
            <a:r>
              <a:rPr lang="zh-CN" altLang="en-US" sz="2400" dirty="0">
                <a:effectLst/>
                <a:latin typeface="+mn-lt"/>
              </a:rPr>
              <a:t> </a:t>
            </a:r>
            <a:r>
              <a:rPr lang="en-US" sz="2400" dirty="0">
                <a:effectLst/>
                <a:latin typeface="+mn-lt"/>
              </a:rPr>
              <a:t>the direction</a:t>
            </a:r>
            <a:r>
              <a:rPr lang="en-US" altLang="zh-CN" sz="2400" dirty="0">
                <a:effectLst/>
                <a:latin typeface="+mn-lt"/>
              </a:rPr>
              <a:t>.</a:t>
            </a:r>
            <a:endParaRPr lang="en-US" sz="2400" dirty="0">
              <a:effectLst/>
              <a:latin typeface="+mn-lt"/>
            </a:endParaRPr>
          </a:p>
          <a:p>
            <a:endParaRPr lang="en-US" sz="2400" dirty="0">
              <a:latin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u="sng" dirty="0">
                <a:effectLst/>
                <a:latin typeface="+mn-lt"/>
              </a:rPr>
              <a:t>Positive</a:t>
            </a:r>
            <a:r>
              <a:rPr lang="zh-CN" altLang="en-US" sz="2400" u="sng" dirty="0">
                <a:effectLst/>
                <a:latin typeface="+mn-lt"/>
              </a:rPr>
              <a:t> </a:t>
            </a:r>
            <a:r>
              <a:rPr lang="en-US" sz="2400" u="sng" dirty="0">
                <a:effectLst/>
                <a:latin typeface="+mn-lt"/>
              </a:rPr>
              <a:t>association</a:t>
            </a:r>
            <a:r>
              <a:rPr lang="en-US" sz="2400" dirty="0">
                <a:effectLst/>
                <a:latin typeface="+mn-lt"/>
              </a:rPr>
              <a:t>:</a:t>
            </a:r>
            <a:r>
              <a:rPr lang="zh-CN" altLang="en-US" sz="2400" dirty="0">
                <a:effectLst/>
                <a:latin typeface="+mn-lt"/>
              </a:rPr>
              <a:t> </a:t>
            </a:r>
            <a:r>
              <a:rPr lang="en-US" sz="2400" dirty="0">
                <a:effectLst/>
                <a:latin typeface="+mn-lt"/>
              </a:rPr>
              <a:t>above-average</a:t>
            </a:r>
            <a:r>
              <a:rPr lang="zh-CN" altLang="en-US" sz="2400" dirty="0">
                <a:effectLst/>
                <a:latin typeface="+mn-lt"/>
              </a:rPr>
              <a:t> </a:t>
            </a:r>
            <a:r>
              <a:rPr lang="en-US" sz="2400" dirty="0">
                <a:effectLst/>
                <a:latin typeface="+mn-lt"/>
              </a:rPr>
              <a:t>values</a:t>
            </a:r>
            <a:r>
              <a:rPr lang="zh-CN" altLang="en-US" sz="2400" dirty="0">
                <a:effectLst/>
                <a:latin typeface="+mn-lt"/>
              </a:rPr>
              <a:t> </a:t>
            </a:r>
            <a:r>
              <a:rPr lang="en-US" sz="2400" dirty="0">
                <a:effectLst/>
                <a:latin typeface="+mn-lt"/>
              </a:rPr>
              <a:t>of</a:t>
            </a:r>
            <a:r>
              <a:rPr lang="zh-CN" altLang="en-US" sz="2400" dirty="0">
                <a:effectLst/>
                <a:latin typeface="+mn-lt"/>
              </a:rPr>
              <a:t> </a:t>
            </a:r>
            <a:r>
              <a:rPr lang="en-US" sz="2400" dirty="0">
                <a:effectLst/>
                <a:latin typeface="+mn-lt"/>
              </a:rPr>
              <a:t>one</a:t>
            </a:r>
            <a:r>
              <a:rPr lang="zh-CN" altLang="en-US" sz="2400" dirty="0">
                <a:effectLst/>
                <a:latin typeface="+mn-lt"/>
              </a:rPr>
              <a:t> </a:t>
            </a:r>
            <a:r>
              <a:rPr lang="en-US" sz="2400" dirty="0">
                <a:effectLst/>
                <a:latin typeface="+mn-lt"/>
              </a:rPr>
              <a:t>variable accompany above-average values of the other, and below-average values also tend to occur together</a:t>
            </a:r>
            <a:r>
              <a:rPr lang="en-US" altLang="zh-CN" sz="2400" dirty="0">
                <a:effectLst/>
                <a:latin typeface="+mn-lt"/>
              </a:rPr>
              <a:t>.</a:t>
            </a:r>
          </a:p>
          <a:p>
            <a:r>
              <a:rPr lang="en-US" sz="2400" u="sng" dirty="0">
                <a:effectLst/>
                <a:latin typeface="+mn-lt"/>
              </a:rPr>
              <a:t>Negative</a:t>
            </a:r>
            <a:r>
              <a:rPr lang="zh-CN" altLang="en-US" sz="2400" u="sng" dirty="0">
                <a:effectLst/>
                <a:latin typeface="+mn-lt"/>
              </a:rPr>
              <a:t> </a:t>
            </a:r>
            <a:r>
              <a:rPr lang="en-US" sz="2400" u="sng" dirty="0">
                <a:effectLst/>
                <a:latin typeface="+mn-lt"/>
              </a:rPr>
              <a:t>association</a:t>
            </a:r>
            <a:r>
              <a:rPr lang="en-US" sz="2400" dirty="0">
                <a:effectLst/>
                <a:latin typeface="+mn-lt"/>
              </a:rPr>
              <a:t>:</a:t>
            </a:r>
            <a:r>
              <a:rPr lang="zh-CN" altLang="en-US" sz="2400" dirty="0">
                <a:effectLst/>
                <a:latin typeface="+mn-lt"/>
              </a:rPr>
              <a:t> </a:t>
            </a:r>
            <a:r>
              <a:rPr lang="en-US" sz="2400" dirty="0">
                <a:effectLst/>
                <a:latin typeface="+mn-lt"/>
              </a:rPr>
              <a:t>above-average</a:t>
            </a:r>
            <a:r>
              <a:rPr lang="zh-CN" altLang="en-US" sz="2400" dirty="0">
                <a:effectLst/>
                <a:latin typeface="+mn-lt"/>
              </a:rPr>
              <a:t> </a:t>
            </a:r>
            <a:r>
              <a:rPr lang="en-US" sz="2400" dirty="0">
                <a:effectLst/>
                <a:latin typeface="+mn-lt"/>
              </a:rPr>
              <a:t>values</a:t>
            </a:r>
            <a:r>
              <a:rPr lang="zh-CN" altLang="en-US" sz="2400" dirty="0">
                <a:effectLst/>
                <a:latin typeface="+mn-lt"/>
              </a:rPr>
              <a:t> </a:t>
            </a:r>
            <a:r>
              <a:rPr lang="en-US" sz="2400" dirty="0">
                <a:effectLst/>
                <a:latin typeface="+mn-lt"/>
              </a:rPr>
              <a:t>of</a:t>
            </a:r>
            <a:r>
              <a:rPr lang="zh-CN" altLang="en-US" sz="2400" dirty="0">
                <a:effectLst/>
                <a:latin typeface="+mn-lt"/>
              </a:rPr>
              <a:t> </a:t>
            </a:r>
            <a:r>
              <a:rPr lang="en-US" sz="2400" dirty="0">
                <a:effectLst/>
                <a:latin typeface="+mn-lt"/>
              </a:rPr>
              <a:t>one</a:t>
            </a:r>
            <a:r>
              <a:rPr lang="zh-CN" altLang="en-US" sz="2400" dirty="0">
                <a:effectLst/>
                <a:latin typeface="+mn-lt"/>
              </a:rPr>
              <a:t> </a:t>
            </a:r>
            <a:r>
              <a:rPr lang="en-US" sz="2400" dirty="0">
                <a:effectLst/>
                <a:latin typeface="+mn-lt"/>
              </a:rPr>
              <a:t>variable accompany below-average values of the other and vice versa. </a:t>
            </a:r>
          </a:p>
          <a:p>
            <a:pPr marL="0" indent="0">
              <a:buNone/>
            </a:pPr>
            <a:endParaRPr lang="en-US" sz="1800" dirty="0">
              <a:effectLst/>
              <a:latin typeface="TimesNewRomanPSMT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3B99D-5886-7A42-4138-C18FA484F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5704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4"/>
          <p:cNvSpPr>
            <a:spLocks noChangeArrowheads="1"/>
          </p:cNvSpPr>
          <p:nvPr/>
        </p:nvSpPr>
        <p:spPr bwMode="auto">
          <a:xfrm>
            <a:off x="260409" y="153026"/>
            <a:ext cx="7702491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342" tIns="42672" rIns="85342" bIns="42672" anchor="b"/>
          <a:lstStyle>
            <a:lvl1pPr algn="l" defTabSz="852488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852488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852488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defTabSz="852488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852488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85248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85248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85248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85248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4000" dirty="0">
                <a:latin typeface="+mn-lt"/>
              </a:rPr>
              <a:t>Types of relationships</a:t>
            </a:r>
            <a:r>
              <a:rPr lang="zh-CN" altLang="en-US" sz="4000" dirty="0">
                <a:latin typeface="+mn-lt"/>
              </a:rPr>
              <a:t> </a:t>
            </a:r>
            <a:r>
              <a:rPr lang="en-US" altLang="zh-CN" sz="4000" dirty="0">
                <a:latin typeface="+mn-lt"/>
              </a:rPr>
              <a:t>(association)</a:t>
            </a:r>
          </a:p>
        </p:txBody>
      </p:sp>
      <p:sp>
        <p:nvSpPr>
          <p:cNvPr id="8196" name="Line 5"/>
          <p:cNvSpPr>
            <a:spLocks noChangeShapeType="1"/>
          </p:cNvSpPr>
          <p:nvPr/>
        </p:nvSpPr>
        <p:spPr bwMode="auto">
          <a:xfrm>
            <a:off x="1143000" y="4428990"/>
            <a:ext cx="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7" name="Oval 6"/>
          <p:cNvSpPr>
            <a:spLocks noChangeArrowheads="1"/>
          </p:cNvSpPr>
          <p:nvPr/>
        </p:nvSpPr>
        <p:spPr bwMode="auto">
          <a:xfrm rot="-7282380">
            <a:off x="2667000" y="557199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8198" name="Oval 7"/>
          <p:cNvSpPr>
            <a:spLocks noChangeArrowheads="1"/>
          </p:cNvSpPr>
          <p:nvPr/>
        </p:nvSpPr>
        <p:spPr bwMode="auto">
          <a:xfrm rot="-7282380">
            <a:off x="1371600" y="465759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8199" name="Oval 8"/>
          <p:cNvSpPr>
            <a:spLocks noChangeArrowheads="1"/>
          </p:cNvSpPr>
          <p:nvPr/>
        </p:nvSpPr>
        <p:spPr bwMode="auto">
          <a:xfrm rot="-7282380">
            <a:off x="3124200" y="549579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8200" name="Oval 9"/>
          <p:cNvSpPr>
            <a:spLocks noChangeArrowheads="1"/>
          </p:cNvSpPr>
          <p:nvPr/>
        </p:nvSpPr>
        <p:spPr bwMode="auto">
          <a:xfrm rot="-7282380">
            <a:off x="1752600" y="450519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8201" name="Oval 10"/>
          <p:cNvSpPr>
            <a:spLocks noChangeArrowheads="1"/>
          </p:cNvSpPr>
          <p:nvPr/>
        </p:nvSpPr>
        <p:spPr bwMode="auto">
          <a:xfrm rot="-7282380">
            <a:off x="2514600" y="519099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8202" name="Oval 11"/>
          <p:cNvSpPr>
            <a:spLocks noChangeArrowheads="1"/>
          </p:cNvSpPr>
          <p:nvPr/>
        </p:nvSpPr>
        <p:spPr bwMode="auto">
          <a:xfrm rot="-7282380">
            <a:off x="2819400" y="534339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8203" name="Oval 12"/>
          <p:cNvSpPr>
            <a:spLocks noChangeArrowheads="1"/>
          </p:cNvSpPr>
          <p:nvPr/>
        </p:nvSpPr>
        <p:spPr bwMode="auto">
          <a:xfrm rot="-7282380">
            <a:off x="2057400" y="473379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8204" name="Oval 13"/>
          <p:cNvSpPr>
            <a:spLocks noChangeArrowheads="1"/>
          </p:cNvSpPr>
          <p:nvPr/>
        </p:nvSpPr>
        <p:spPr bwMode="auto">
          <a:xfrm rot="-7282380">
            <a:off x="1295400" y="442899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8205" name="Oval 14"/>
          <p:cNvSpPr>
            <a:spLocks noChangeArrowheads="1"/>
          </p:cNvSpPr>
          <p:nvPr/>
        </p:nvSpPr>
        <p:spPr bwMode="auto">
          <a:xfrm rot="-7282380">
            <a:off x="1600200" y="480999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8206" name="Oval 15"/>
          <p:cNvSpPr>
            <a:spLocks noChangeArrowheads="1"/>
          </p:cNvSpPr>
          <p:nvPr/>
        </p:nvSpPr>
        <p:spPr bwMode="auto">
          <a:xfrm rot="-7282380">
            <a:off x="1828800" y="503859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eaVert"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zh-CN" altLang="en-US" sz="2400"/>
          </a:p>
        </p:txBody>
      </p:sp>
      <p:sp>
        <p:nvSpPr>
          <p:cNvPr id="8207" name="Oval 16"/>
          <p:cNvSpPr>
            <a:spLocks noChangeArrowheads="1"/>
          </p:cNvSpPr>
          <p:nvPr/>
        </p:nvSpPr>
        <p:spPr bwMode="auto">
          <a:xfrm rot="-7282380">
            <a:off x="2438400" y="541959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8208" name="Oval 17"/>
          <p:cNvSpPr>
            <a:spLocks noChangeArrowheads="1"/>
          </p:cNvSpPr>
          <p:nvPr/>
        </p:nvSpPr>
        <p:spPr bwMode="auto">
          <a:xfrm rot="-7282380">
            <a:off x="2362200" y="496239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8209" name="Oval 18"/>
          <p:cNvSpPr>
            <a:spLocks noChangeArrowheads="1"/>
          </p:cNvSpPr>
          <p:nvPr/>
        </p:nvSpPr>
        <p:spPr bwMode="auto">
          <a:xfrm rot="-7282380">
            <a:off x="2133600" y="503859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8210" name="Text Box 19"/>
          <p:cNvSpPr txBox="1">
            <a:spLocks noChangeArrowheads="1"/>
          </p:cNvSpPr>
          <p:nvPr/>
        </p:nvSpPr>
        <p:spPr bwMode="auto">
          <a:xfrm>
            <a:off x="685800" y="4170228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000" b="1"/>
              <a:t>Y</a:t>
            </a:r>
          </a:p>
        </p:txBody>
      </p:sp>
      <p:sp>
        <p:nvSpPr>
          <p:cNvPr id="8211" name="Line 20"/>
          <p:cNvSpPr>
            <a:spLocks noChangeShapeType="1"/>
          </p:cNvSpPr>
          <p:nvPr/>
        </p:nvSpPr>
        <p:spPr bwMode="auto">
          <a:xfrm>
            <a:off x="1143000" y="5876790"/>
            <a:ext cx="228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12" name="Text Box 21"/>
          <p:cNvSpPr txBox="1">
            <a:spLocks noChangeArrowheads="1"/>
          </p:cNvSpPr>
          <p:nvPr/>
        </p:nvSpPr>
        <p:spPr bwMode="auto">
          <a:xfrm>
            <a:off x="3405188" y="5770428"/>
            <a:ext cx="3540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000" b="1"/>
              <a:t>X</a:t>
            </a:r>
          </a:p>
        </p:txBody>
      </p:sp>
      <p:sp>
        <p:nvSpPr>
          <p:cNvPr id="8213" name="Line 22"/>
          <p:cNvSpPr>
            <a:spLocks noChangeShapeType="1"/>
          </p:cNvSpPr>
          <p:nvPr/>
        </p:nvSpPr>
        <p:spPr bwMode="auto">
          <a:xfrm flipH="1">
            <a:off x="1143000" y="2142990"/>
            <a:ext cx="0" cy="1524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14" name="Oval 23"/>
          <p:cNvSpPr>
            <a:spLocks noChangeArrowheads="1"/>
          </p:cNvSpPr>
          <p:nvPr/>
        </p:nvSpPr>
        <p:spPr bwMode="auto">
          <a:xfrm rot="-7282380">
            <a:off x="1219200" y="336219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8215" name="Oval 24"/>
          <p:cNvSpPr>
            <a:spLocks noChangeArrowheads="1"/>
          </p:cNvSpPr>
          <p:nvPr/>
        </p:nvSpPr>
        <p:spPr bwMode="auto">
          <a:xfrm rot="-7282380">
            <a:off x="1447800" y="305739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8216" name="Oval 25"/>
          <p:cNvSpPr>
            <a:spLocks noChangeArrowheads="1"/>
          </p:cNvSpPr>
          <p:nvPr/>
        </p:nvSpPr>
        <p:spPr bwMode="auto">
          <a:xfrm rot="-7282380">
            <a:off x="3124200" y="199059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8217" name="Oval 26"/>
          <p:cNvSpPr>
            <a:spLocks noChangeArrowheads="1"/>
          </p:cNvSpPr>
          <p:nvPr/>
        </p:nvSpPr>
        <p:spPr bwMode="auto">
          <a:xfrm rot="-7282380">
            <a:off x="3276600" y="237159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8218" name="Oval 27"/>
          <p:cNvSpPr>
            <a:spLocks noChangeArrowheads="1"/>
          </p:cNvSpPr>
          <p:nvPr/>
        </p:nvSpPr>
        <p:spPr bwMode="auto">
          <a:xfrm rot="-7282380">
            <a:off x="1676400" y="320979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8219" name="Oval 28"/>
          <p:cNvSpPr>
            <a:spLocks noChangeArrowheads="1"/>
          </p:cNvSpPr>
          <p:nvPr/>
        </p:nvSpPr>
        <p:spPr bwMode="auto">
          <a:xfrm rot="-7282380">
            <a:off x="2895600" y="237159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8220" name="Oval 29"/>
          <p:cNvSpPr>
            <a:spLocks noChangeArrowheads="1"/>
          </p:cNvSpPr>
          <p:nvPr/>
        </p:nvSpPr>
        <p:spPr bwMode="auto">
          <a:xfrm rot="-7282380">
            <a:off x="2514600" y="298119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8221" name="Oval 30"/>
          <p:cNvSpPr>
            <a:spLocks noChangeArrowheads="1"/>
          </p:cNvSpPr>
          <p:nvPr/>
        </p:nvSpPr>
        <p:spPr bwMode="auto">
          <a:xfrm rot="-7282380">
            <a:off x="2590800" y="237159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8222" name="Oval 31"/>
          <p:cNvSpPr>
            <a:spLocks noChangeArrowheads="1"/>
          </p:cNvSpPr>
          <p:nvPr/>
        </p:nvSpPr>
        <p:spPr bwMode="auto">
          <a:xfrm rot="-7282380">
            <a:off x="2209800" y="221919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8223" name="Oval 32"/>
          <p:cNvSpPr>
            <a:spLocks noChangeArrowheads="1"/>
          </p:cNvSpPr>
          <p:nvPr/>
        </p:nvSpPr>
        <p:spPr bwMode="auto">
          <a:xfrm rot="-7282380">
            <a:off x="1295400" y="275259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8224" name="Oval 33"/>
          <p:cNvSpPr>
            <a:spLocks noChangeArrowheads="1"/>
          </p:cNvSpPr>
          <p:nvPr/>
        </p:nvSpPr>
        <p:spPr bwMode="auto">
          <a:xfrm rot="-7282380">
            <a:off x="1600200" y="260019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8225" name="Oval 34"/>
          <p:cNvSpPr>
            <a:spLocks noChangeArrowheads="1"/>
          </p:cNvSpPr>
          <p:nvPr/>
        </p:nvSpPr>
        <p:spPr bwMode="auto">
          <a:xfrm rot="-7282380">
            <a:off x="1905000" y="2787515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eaVert"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zh-CN" altLang="en-US" sz="2400"/>
          </a:p>
        </p:txBody>
      </p:sp>
      <p:sp>
        <p:nvSpPr>
          <p:cNvPr id="8226" name="Oval 35"/>
          <p:cNvSpPr>
            <a:spLocks noChangeArrowheads="1"/>
          </p:cNvSpPr>
          <p:nvPr/>
        </p:nvSpPr>
        <p:spPr bwMode="auto">
          <a:xfrm rot="-7282380">
            <a:off x="2819400" y="267639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8227" name="Oval 36"/>
          <p:cNvSpPr>
            <a:spLocks noChangeArrowheads="1"/>
          </p:cNvSpPr>
          <p:nvPr/>
        </p:nvSpPr>
        <p:spPr bwMode="auto">
          <a:xfrm rot="-7282380">
            <a:off x="2286000" y="275259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8228" name="Oval 37"/>
          <p:cNvSpPr>
            <a:spLocks noChangeArrowheads="1"/>
          </p:cNvSpPr>
          <p:nvPr/>
        </p:nvSpPr>
        <p:spPr bwMode="auto">
          <a:xfrm rot="-7282380">
            <a:off x="2057400" y="305739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8229" name="Text Box 38"/>
          <p:cNvSpPr txBox="1">
            <a:spLocks noChangeArrowheads="1"/>
          </p:cNvSpPr>
          <p:nvPr/>
        </p:nvSpPr>
        <p:spPr bwMode="auto">
          <a:xfrm>
            <a:off x="685800" y="1960428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000" b="1"/>
              <a:t>Y</a:t>
            </a:r>
          </a:p>
        </p:txBody>
      </p:sp>
      <p:sp>
        <p:nvSpPr>
          <p:cNvPr id="8230" name="Line 39"/>
          <p:cNvSpPr>
            <a:spLocks noChangeShapeType="1"/>
          </p:cNvSpPr>
          <p:nvPr/>
        </p:nvSpPr>
        <p:spPr bwMode="auto">
          <a:xfrm>
            <a:off x="1143000" y="3666990"/>
            <a:ext cx="228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31" name="Oval 40"/>
          <p:cNvSpPr>
            <a:spLocks noChangeArrowheads="1"/>
          </p:cNvSpPr>
          <p:nvPr/>
        </p:nvSpPr>
        <p:spPr bwMode="auto">
          <a:xfrm rot="-7282380">
            <a:off x="3124200" y="267639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8232" name="Text Box 41"/>
          <p:cNvSpPr txBox="1">
            <a:spLocks noChangeArrowheads="1"/>
          </p:cNvSpPr>
          <p:nvPr/>
        </p:nvSpPr>
        <p:spPr bwMode="auto">
          <a:xfrm>
            <a:off x="3405188" y="3560628"/>
            <a:ext cx="3540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000" b="1"/>
              <a:t>X</a:t>
            </a:r>
          </a:p>
        </p:txBody>
      </p:sp>
      <p:sp>
        <p:nvSpPr>
          <p:cNvPr id="8233" name="Line 42"/>
          <p:cNvSpPr>
            <a:spLocks noChangeShapeType="1"/>
          </p:cNvSpPr>
          <p:nvPr/>
        </p:nvSpPr>
        <p:spPr bwMode="auto">
          <a:xfrm>
            <a:off x="5943600" y="4428990"/>
            <a:ext cx="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34" name="Oval 43"/>
          <p:cNvSpPr>
            <a:spLocks noChangeArrowheads="1"/>
          </p:cNvSpPr>
          <p:nvPr/>
        </p:nvSpPr>
        <p:spPr bwMode="auto">
          <a:xfrm rot="-7282380">
            <a:off x="6019800" y="541959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8235" name="Oval 44"/>
          <p:cNvSpPr>
            <a:spLocks noChangeArrowheads="1"/>
          </p:cNvSpPr>
          <p:nvPr/>
        </p:nvSpPr>
        <p:spPr bwMode="auto">
          <a:xfrm rot="-7282380">
            <a:off x="6324600" y="526719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8236" name="Oval 45"/>
          <p:cNvSpPr>
            <a:spLocks noChangeArrowheads="1"/>
          </p:cNvSpPr>
          <p:nvPr/>
        </p:nvSpPr>
        <p:spPr bwMode="auto">
          <a:xfrm rot="-7282380">
            <a:off x="7848600" y="420039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8237" name="Oval 46"/>
          <p:cNvSpPr>
            <a:spLocks noChangeArrowheads="1"/>
          </p:cNvSpPr>
          <p:nvPr/>
        </p:nvSpPr>
        <p:spPr bwMode="auto">
          <a:xfrm rot="-7282380">
            <a:off x="7772400" y="450519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8238" name="Oval 47"/>
          <p:cNvSpPr>
            <a:spLocks noChangeArrowheads="1"/>
          </p:cNvSpPr>
          <p:nvPr/>
        </p:nvSpPr>
        <p:spPr bwMode="auto">
          <a:xfrm rot="-7282380">
            <a:off x="6400800" y="549579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8239" name="Oval 48"/>
          <p:cNvSpPr>
            <a:spLocks noChangeArrowheads="1"/>
          </p:cNvSpPr>
          <p:nvPr/>
        </p:nvSpPr>
        <p:spPr bwMode="auto">
          <a:xfrm rot="-7282380">
            <a:off x="7467600" y="435279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8240" name="Oval 49"/>
          <p:cNvSpPr>
            <a:spLocks noChangeArrowheads="1"/>
          </p:cNvSpPr>
          <p:nvPr/>
        </p:nvSpPr>
        <p:spPr bwMode="auto">
          <a:xfrm rot="-7282380">
            <a:off x="7391400" y="511479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8241" name="Oval 50"/>
          <p:cNvSpPr>
            <a:spLocks noChangeArrowheads="1"/>
          </p:cNvSpPr>
          <p:nvPr/>
        </p:nvSpPr>
        <p:spPr bwMode="auto">
          <a:xfrm rot="-7282380">
            <a:off x="7315200" y="480999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8242" name="Oval 51"/>
          <p:cNvSpPr>
            <a:spLocks noChangeArrowheads="1"/>
          </p:cNvSpPr>
          <p:nvPr/>
        </p:nvSpPr>
        <p:spPr bwMode="auto">
          <a:xfrm rot="-7282380">
            <a:off x="7620000" y="404799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8243" name="Oval 52"/>
          <p:cNvSpPr>
            <a:spLocks noChangeArrowheads="1"/>
          </p:cNvSpPr>
          <p:nvPr/>
        </p:nvSpPr>
        <p:spPr bwMode="auto">
          <a:xfrm rot="-7282380">
            <a:off x="6629400" y="519099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eaVert"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zh-CN" altLang="en-US" sz="2400"/>
          </a:p>
        </p:txBody>
      </p:sp>
      <p:sp>
        <p:nvSpPr>
          <p:cNvPr id="8244" name="Oval 53"/>
          <p:cNvSpPr>
            <a:spLocks noChangeArrowheads="1"/>
          </p:cNvSpPr>
          <p:nvPr/>
        </p:nvSpPr>
        <p:spPr bwMode="auto">
          <a:xfrm rot="-7282380">
            <a:off x="7620000" y="480999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8245" name="Oval 54"/>
          <p:cNvSpPr>
            <a:spLocks noChangeArrowheads="1"/>
          </p:cNvSpPr>
          <p:nvPr/>
        </p:nvSpPr>
        <p:spPr bwMode="auto">
          <a:xfrm rot="-7282380">
            <a:off x="7010400" y="503859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8246" name="Oval 55"/>
          <p:cNvSpPr>
            <a:spLocks noChangeArrowheads="1"/>
          </p:cNvSpPr>
          <p:nvPr/>
        </p:nvSpPr>
        <p:spPr bwMode="auto">
          <a:xfrm rot="-7282380">
            <a:off x="6858000" y="534339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8247" name="Text Box 56"/>
          <p:cNvSpPr txBox="1">
            <a:spLocks noChangeArrowheads="1"/>
          </p:cNvSpPr>
          <p:nvPr/>
        </p:nvSpPr>
        <p:spPr bwMode="auto">
          <a:xfrm>
            <a:off x="5486400" y="4170228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000" b="1"/>
              <a:t>Y</a:t>
            </a:r>
          </a:p>
        </p:txBody>
      </p:sp>
      <p:sp>
        <p:nvSpPr>
          <p:cNvPr id="8248" name="Line 57"/>
          <p:cNvSpPr>
            <a:spLocks noChangeShapeType="1"/>
          </p:cNvSpPr>
          <p:nvPr/>
        </p:nvSpPr>
        <p:spPr bwMode="auto">
          <a:xfrm>
            <a:off x="5943600" y="5876790"/>
            <a:ext cx="228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49" name="Line 58"/>
          <p:cNvSpPr>
            <a:spLocks noChangeShapeType="1"/>
          </p:cNvSpPr>
          <p:nvPr/>
        </p:nvSpPr>
        <p:spPr bwMode="auto">
          <a:xfrm flipH="1">
            <a:off x="5943600" y="2142990"/>
            <a:ext cx="0" cy="1524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50" name="Oval 59"/>
          <p:cNvSpPr>
            <a:spLocks noChangeArrowheads="1"/>
          </p:cNvSpPr>
          <p:nvPr/>
        </p:nvSpPr>
        <p:spPr bwMode="auto">
          <a:xfrm rot="-7282380">
            <a:off x="6019800" y="336219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8251" name="Oval 60"/>
          <p:cNvSpPr>
            <a:spLocks noChangeArrowheads="1"/>
          </p:cNvSpPr>
          <p:nvPr/>
        </p:nvSpPr>
        <p:spPr bwMode="auto">
          <a:xfrm rot="-7282380">
            <a:off x="6248400" y="305739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8252" name="Oval 61"/>
          <p:cNvSpPr>
            <a:spLocks noChangeArrowheads="1"/>
          </p:cNvSpPr>
          <p:nvPr/>
        </p:nvSpPr>
        <p:spPr bwMode="auto">
          <a:xfrm rot="-7282380">
            <a:off x="8153400" y="290499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8253" name="Oval 62"/>
          <p:cNvSpPr>
            <a:spLocks noChangeArrowheads="1"/>
          </p:cNvSpPr>
          <p:nvPr/>
        </p:nvSpPr>
        <p:spPr bwMode="auto">
          <a:xfrm rot="-7282380">
            <a:off x="7696200" y="229539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8254" name="Oval 63"/>
          <p:cNvSpPr>
            <a:spLocks noChangeArrowheads="1"/>
          </p:cNvSpPr>
          <p:nvPr/>
        </p:nvSpPr>
        <p:spPr bwMode="auto">
          <a:xfrm rot="-7282380">
            <a:off x="6629400" y="237159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8255" name="Oval 64"/>
          <p:cNvSpPr>
            <a:spLocks noChangeArrowheads="1"/>
          </p:cNvSpPr>
          <p:nvPr/>
        </p:nvSpPr>
        <p:spPr bwMode="auto">
          <a:xfrm rot="-7282380">
            <a:off x="8153400" y="320979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8256" name="Oval 65"/>
          <p:cNvSpPr>
            <a:spLocks noChangeArrowheads="1"/>
          </p:cNvSpPr>
          <p:nvPr/>
        </p:nvSpPr>
        <p:spPr bwMode="auto">
          <a:xfrm rot="-7282380">
            <a:off x="7848600" y="298119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8257" name="Oval 66"/>
          <p:cNvSpPr>
            <a:spLocks noChangeArrowheads="1"/>
          </p:cNvSpPr>
          <p:nvPr/>
        </p:nvSpPr>
        <p:spPr bwMode="auto">
          <a:xfrm rot="-7282380">
            <a:off x="7391400" y="244779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8258" name="Oval 67"/>
          <p:cNvSpPr>
            <a:spLocks noChangeArrowheads="1"/>
          </p:cNvSpPr>
          <p:nvPr/>
        </p:nvSpPr>
        <p:spPr bwMode="auto">
          <a:xfrm rot="-7282380">
            <a:off x="7010400" y="229539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8259" name="Oval 68"/>
          <p:cNvSpPr>
            <a:spLocks noChangeArrowheads="1"/>
          </p:cNvSpPr>
          <p:nvPr/>
        </p:nvSpPr>
        <p:spPr bwMode="auto">
          <a:xfrm rot="-7282380">
            <a:off x="6172200" y="275259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8260" name="Oval 69"/>
          <p:cNvSpPr>
            <a:spLocks noChangeArrowheads="1"/>
          </p:cNvSpPr>
          <p:nvPr/>
        </p:nvSpPr>
        <p:spPr bwMode="auto">
          <a:xfrm rot="-7282380">
            <a:off x="6400800" y="260019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8261" name="Oval 70"/>
          <p:cNvSpPr>
            <a:spLocks noChangeArrowheads="1"/>
          </p:cNvSpPr>
          <p:nvPr/>
        </p:nvSpPr>
        <p:spPr bwMode="auto">
          <a:xfrm rot="-7282380">
            <a:off x="6705600" y="2787515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eaVert"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zh-CN" altLang="en-US" sz="2400"/>
          </a:p>
        </p:txBody>
      </p:sp>
      <p:sp>
        <p:nvSpPr>
          <p:cNvPr id="8262" name="Oval 71"/>
          <p:cNvSpPr>
            <a:spLocks noChangeArrowheads="1"/>
          </p:cNvSpPr>
          <p:nvPr/>
        </p:nvSpPr>
        <p:spPr bwMode="auto">
          <a:xfrm rot="-7282380">
            <a:off x="7620000" y="267639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8263" name="Oval 72"/>
          <p:cNvSpPr>
            <a:spLocks noChangeArrowheads="1"/>
          </p:cNvSpPr>
          <p:nvPr/>
        </p:nvSpPr>
        <p:spPr bwMode="auto">
          <a:xfrm rot="-7282380">
            <a:off x="7086600" y="260019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8264" name="Oval 73"/>
          <p:cNvSpPr>
            <a:spLocks noChangeArrowheads="1"/>
          </p:cNvSpPr>
          <p:nvPr/>
        </p:nvSpPr>
        <p:spPr bwMode="auto">
          <a:xfrm rot="-7282380">
            <a:off x="7315200" y="214299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8265" name="Text Box 74"/>
          <p:cNvSpPr txBox="1">
            <a:spLocks noChangeArrowheads="1"/>
          </p:cNvSpPr>
          <p:nvPr/>
        </p:nvSpPr>
        <p:spPr bwMode="auto">
          <a:xfrm>
            <a:off x="5486400" y="1960428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000" b="1"/>
              <a:t>Y</a:t>
            </a:r>
          </a:p>
        </p:txBody>
      </p:sp>
      <p:sp>
        <p:nvSpPr>
          <p:cNvPr id="8266" name="Line 75"/>
          <p:cNvSpPr>
            <a:spLocks noChangeShapeType="1"/>
          </p:cNvSpPr>
          <p:nvPr/>
        </p:nvSpPr>
        <p:spPr bwMode="auto">
          <a:xfrm>
            <a:off x="5943600" y="3666990"/>
            <a:ext cx="228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67" name="Oval 76"/>
          <p:cNvSpPr>
            <a:spLocks noChangeArrowheads="1"/>
          </p:cNvSpPr>
          <p:nvPr/>
        </p:nvSpPr>
        <p:spPr bwMode="auto">
          <a:xfrm rot="-7282380">
            <a:off x="7924800" y="267639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8268" name="Text Box 77"/>
          <p:cNvSpPr txBox="1">
            <a:spLocks noChangeArrowheads="1"/>
          </p:cNvSpPr>
          <p:nvPr/>
        </p:nvSpPr>
        <p:spPr bwMode="auto">
          <a:xfrm>
            <a:off x="8205788" y="3560628"/>
            <a:ext cx="3540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000" b="1"/>
              <a:t>X</a:t>
            </a:r>
          </a:p>
        </p:txBody>
      </p:sp>
      <p:sp>
        <p:nvSpPr>
          <p:cNvPr id="8269" name="Text Box 78"/>
          <p:cNvSpPr txBox="1">
            <a:spLocks noChangeArrowheads="1"/>
          </p:cNvSpPr>
          <p:nvPr/>
        </p:nvSpPr>
        <p:spPr bwMode="auto">
          <a:xfrm>
            <a:off x="8229600" y="5770428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000" b="1"/>
              <a:t>X</a:t>
            </a:r>
          </a:p>
        </p:txBody>
      </p:sp>
      <p:sp>
        <p:nvSpPr>
          <p:cNvPr id="8270" name="Text Box 79"/>
          <p:cNvSpPr txBox="1">
            <a:spLocks noChangeArrowheads="1"/>
          </p:cNvSpPr>
          <p:nvPr/>
        </p:nvSpPr>
        <p:spPr bwMode="auto">
          <a:xfrm>
            <a:off x="1143000" y="1380990"/>
            <a:ext cx="2667000" cy="409575"/>
          </a:xfrm>
          <a:prstGeom prst="rect">
            <a:avLst/>
          </a:prstGeom>
          <a:solidFill>
            <a:srgbClr val="FDE0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000" b="1" dirty="0"/>
              <a:t>Linear relationships</a:t>
            </a:r>
          </a:p>
        </p:txBody>
      </p:sp>
      <p:sp>
        <p:nvSpPr>
          <p:cNvPr id="8271" name="Text Box 80"/>
          <p:cNvSpPr txBox="1">
            <a:spLocks noChangeArrowheads="1"/>
          </p:cNvSpPr>
          <p:nvPr/>
        </p:nvSpPr>
        <p:spPr bwMode="auto">
          <a:xfrm>
            <a:off x="5715000" y="1380990"/>
            <a:ext cx="3200400" cy="409575"/>
          </a:xfrm>
          <a:prstGeom prst="rect">
            <a:avLst/>
          </a:prstGeom>
          <a:solidFill>
            <a:srgbClr val="FDE0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000" b="1"/>
              <a:t>Curvilinear relationships</a:t>
            </a:r>
          </a:p>
        </p:txBody>
      </p:sp>
      <p:sp>
        <p:nvSpPr>
          <p:cNvPr id="8272" name="Line 81"/>
          <p:cNvSpPr>
            <a:spLocks noChangeShapeType="1"/>
          </p:cNvSpPr>
          <p:nvPr/>
        </p:nvSpPr>
        <p:spPr bwMode="auto">
          <a:xfrm>
            <a:off x="4648200" y="1380990"/>
            <a:ext cx="0" cy="4724400"/>
          </a:xfrm>
          <a:prstGeom prst="line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273" name="Line 82"/>
          <p:cNvSpPr>
            <a:spLocks noChangeShapeType="1"/>
          </p:cNvSpPr>
          <p:nvPr/>
        </p:nvSpPr>
        <p:spPr bwMode="auto">
          <a:xfrm flipV="1">
            <a:off x="1143000" y="2295390"/>
            <a:ext cx="2362200" cy="11430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274" name="Line 83"/>
          <p:cNvSpPr>
            <a:spLocks noChangeShapeType="1"/>
          </p:cNvSpPr>
          <p:nvPr/>
        </p:nvSpPr>
        <p:spPr bwMode="auto">
          <a:xfrm>
            <a:off x="1295400" y="4428990"/>
            <a:ext cx="1828800" cy="12954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275" name="Freeform 84"/>
          <p:cNvSpPr>
            <a:spLocks/>
          </p:cNvSpPr>
          <p:nvPr/>
        </p:nvSpPr>
        <p:spPr bwMode="auto">
          <a:xfrm>
            <a:off x="6096000" y="2396990"/>
            <a:ext cx="2209800" cy="1117600"/>
          </a:xfrm>
          <a:custGeom>
            <a:avLst/>
            <a:gdLst>
              <a:gd name="T0" fmla="*/ 0 w 1392"/>
              <a:gd name="T1" fmla="*/ 2147483647 h 704"/>
              <a:gd name="T2" fmla="*/ 2147483647 w 1392"/>
              <a:gd name="T3" fmla="*/ 2147483647 h 704"/>
              <a:gd name="T4" fmla="*/ 2147483647 w 1392"/>
              <a:gd name="T5" fmla="*/ 2147483647 h 704"/>
              <a:gd name="T6" fmla="*/ 0 60000 65536"/>
              <a:gd name="T7" fmla="*/ 0 60000 65536"/>
              <a:gd name="T8" fmla="*/ 0 60000 65536"/>
              <a:gd name="T9" fmla="*/ 0 w 1392"/>
              <a:gd name="T10" fmla="*/ 0 h 704"/>
              <a:gd name="T11" fmla="*/ 1392 w 1392"/>
              <a:gd name="T12" fmla="*/ 704 h 70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92" h="704">
                <a:moveTo>
                  <a:pt x="0" y="704"/>
                </a:moveTo>
                <a:cubicBezTo>
                  <a:pt x="244" y="384"/>
                  <a:pt x="488" y="64"/>
                  <a:pt x="720" y="32"/>
                </a:cubicBezTo>
                <a:cubicBezTo>
                  <a:pt x="952" y="0"/>
                  <a:pt x="1172" y="256"/>
                  <a:pt x="1392" y="512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276" name="Freeform 85"/>
          <p:cNvSpPr>
            <a:spLocks/>
          </p:cNvSpPr>
          <p:nvPr/>
        </p:nvSpPr>
        <p:spPr bwMode="auto">
          <a:xfrm>
            <a:off x="6096000" y="4124190"/>
            <a:ext cx="1828800" cy="1447800"/>
          </a:xfrm>
          <a:custGeom>
            <a:avLst/>
            <a:gdLst>
              <a:gd name="T0" fmla="*/ 0 w 1152"/>
              <a:gd name="T1" fmla="*/ 2147483647 h 912"/>
              <a:gd name="T2" fmla="*/ 2147483647 w 1152"/>
              <a:gd name="T3" fmla="*/ 2147483647 h 912"/>
              <a:gd name="T4" fmla="*/ 2147483647 w 1152"/>
              <a:gd name="T5" fmla="*/ 0 h 912"/>
              <a:gd name="T6" fmla="*/ 0 60000 65536"/>
              <a:gd name="T7" fmla="*/ 0 60000 65536"/>
              <a:gd name="T8" fmla="*/ 0 60000 65536"/>
              <a:gd name="T9" fmla="*/ 0 w 1152"/>
              <a:gd name="T10" fmla="*/ 0 h 912"/>
              <a:gd name="T11" fmla="*/ 1152 w 1152"/>
              <a:gd name="T12" fmla="*/ 912 h 9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52" h="912">
                <a:moveTo>
                  <a:pt x="0" y="912"/>
                </a:moveTo>
                <a:cubicBezTo>
                  <a:pt x="312" y="844"/>
                  <a:pt x="624" y="776"/>
                  <a:pt x="816" y="624"/>
                </a:cubicBezTo>
                <a:cubicBezTo>
                  <a:pt x="1008" y="472"/>
                  <a:pt x="1080" y="236"/>
                  <a:pt x="1152" y="0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B387162B-CA44-17AD-2E0E-E55B355FB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DCFA791-3060-7643-8677-86D470F57523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1997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4"/>
          <p:cNvSpPr>
            <a:spLocks noChangeArrowheads="1"/>
          </p:cNvSpPr>
          <p:nvPr/>
        </p:nvSpPr>
        <p:spPr bwMode="auto">
          <a:xfrm>
            <a:off x="-467191" y="145040"/>
            <a:ext cx="7078662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342" tIns="42672" rIns="85342" bIns="42672" anchor="b"/>
          <a:lstStyle>
            <a:lvl1pPr algn="l" defTabSz="852488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852488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852488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defTabSz="852488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852488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85248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85248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85248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85248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4000" dirty="0">
                <a:latin typeface="+mn-lt"/>
              </a:rPr>
              <a:t>Strength of relationships</a:t>
            </a:r>
          </a:p>
        </p:txBody>
      </p:sp>
      <p:sp>
        <p:nvSpPr>
          <p:cNvPr id="10244" name="Line 5"/>
          <p:cNvSpPr>
            <a:spLocks noChangeShapeType="1"/>
          </p:cNvSpPr>
          <p:nvPr/>
        </p:nvSpPr>
        <p:spPr bwMode="auto">
          <a:xfrm>
            <a:off x="1091666" y="4441588"/>
            <a:ext cx="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5" name="Oval 6"/>
          <p:cNvSpPr>
            <a:spLocks noChangeArrowheads="1"/>
          </p:cNvSpPr>
          <p:nvPr/>
        </p:nvSpPr>
        <p:spPr bwMode="auto">
          <a:xfrm rot="-7282380">
            <a:off x="2691866" y="5508388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10246" name="Oval 7"/>
          <p:cNvSpPr>
            <a:spLocks noChangeArrowheads="1"/>
          </p:cNvSpPr>
          <p:nvPr/>
        </p:nvSpPr>
        <p:spPr bwMode="auto">
          <a:xfrm rot="-7282380">
            <a:off x="1320266" y="4670188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10247" name="Oval 8"/>
          <p:cNvSpPr>
            <a:spLocks noChangeArrowheads="1"/>
          </p:cNvSpPr>
          <p:nvPr/>
        </p:nvSpPr>
        <p:spPr bwMode="auto">
          <a:xfrm rot="-7282380">
            <a:off x="3072866" y="5508388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10248" name="Oval 9"/>
          <p:cNvSpPr>
            <a:spLocks noChangeArrowheads="1"/>
          </p:cNvSpPr>
          <p:nvPr/>
        </p:nvSpPr>
        <p:spPr bwMode="auto">
          <a:xfrm rot="-7282380">
            <a:off x="1701266" y="4517788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10249" name="Oval 10"/>
          <p:cNvSpPr>
            <a:spLocks noChangeArrowheads="1"/>
          </p:cNvSpPr>
          <p:nvPr/>
        </p:nvSpPr>
        <p:spPr bwMode="auto">
          <a:xfrm rot="-7282380">
            <a:off x="2463266" y="5203588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10250" name="Oval 11"/>
          <p:cNvSpPr>
            <a:spLocks noChangeArrowheads="1"/>
          </p:cNvSpPr>
          <p:nvPr/>
        </p:nvSpPr>
        <p:spPr bwMode="auto">
          <a:xfrm rot="-7282380">
            <a:off x="2768066" y="5355988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10251" name="Oval 12"/>
          <p:cNvSpPr>
            <a:spLocks noChangeArrowheads="1"/>
          </p:cNvSpPr>
          <p:nvPr/>
        </p:nvSpPr>
        <p:spPr bwMode="auto">
          <a:xfrm rot="-7282380">
            <a:off x="2082266" y="4822588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10252" name="Oval 13"/>
          <p:cNvSpPr>
            <a:spLocks noChangeArrowheads="1"/>
          </p:cNvSpPr>
          <p:nvPr/>
        </p:nvSpPr>
        <p:spPr bwMode="auto">
          <a:xfrm rot="-7282380">
            <a:off x="1244066" y="4441588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10253" name="Oval 14"/>
          <p:cNvSpPr>
            <a:spLocks noChangeArrowheads="1"/>
          </p:cNvSpPr>
          <p:nvPr/>
        </p:nvSpPr>
        <p:spPr bwMode="auto">
          <a:xfrm rot="-7282380">
            <a:off x="1548866" y="4822588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10254" name="Oval 15"/>
          <p:cNvSpPr>
            <a:spLocks noChangeArrowheads="1"/>
          </p:cNvSpPr>
          <p:nvPr/>
        </p:nvSpPr>
        <p:spPr bwMode="auto">
          <a:xfrm rot="-7282380">
            <a:off x="1853666" y="4898788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eaVert"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zh-CN" altLang="en-US" sz="2400"/>
          </a:p>
        </p:txBody>
      </p:sp>
      <p:sp>
        <p:nvSpPr>
          <p:cNvPr id="10255" name="Oval 16"/>
          <p:cNvSpPr>
            <a:spLocks noChangeArrowheads="1"/>
          </p:cNvSpPr>
          <p:nvPr/>
        </p:nvSpPr>
        <p:spPr bwMode="auto">
          <a:xfrm rot="-7282380">
            <a:off x="2387066" y="5432188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10256" name="Oval 17"/>
          <p:cNvSpPr>
            <a:spLocks noChangeArrowheads="1"/>
          </p:cNvSpPr>
          <p:nvPr/>
        </p:nvSpPr>
        <p:spPr bwMode="auto">
          <a:xfrm rot="-7282380">
            <a:off x="2310866" y="4974988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10257" name="Oval 18"/>
          <p:cNvSpPr>
            <a:spLocks noChangeArrowheads="1"/>
          </p:cNvSpPr>
          <p:nvPr/>
        </p:nvSpPr>
        <p:spPr bwMode="auto">
          <a:xfrm rot="-7282380">
            <a:off x="2082266" y="5127388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10258" name="Text Box 19"/>
          <p:cNvSpPr txBox="1">
            <a:spLocks noChangeArrowheads="1"/>
          </p:cNvSpPr>
          <p:nvPr/>
        </p:nvSpPr>
        <p:spPr bwMode="auto">
          <a:xfrm>
            <a:off x="634466" y="4182826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000" b="1"/>
              <a:t>Y</a:t>
            </a:r>
          </a:p>
        </p:txBody>
      </p:sp>
      <p:sp>
        <p:nvSpPr>
          <p:cNvPr id="10259" name="Line 20"/>
          <p:cNvSpPr>
            <a:spLocks noChangeShapeType="1"/>
          </p:cNvSpPr>
          <p:nvPr/>
        </p:nvSpPr>
        <p:spPr bwMode="auto">
          <a:xfrm>
            <a:off x="1091666" y="5889388"/>
            <a:ext cx="228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60" name="Text Box 21"/>
          <p:cNvSpPr txBox="1">
            <a:spLocks noChangeArrowheads="1"/>
          </p:cNvSpPr>
          <p:nvPr/>
        </p:nvSpPr>
        <p:spPr bwMode="auto">
          <a:xfrm>
            <a:off x="3353854" y="5783026"/>
            <a:ext cx="3540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000" b="1"/>
              <a:t>X</a:t>
            </a:r>
          </a:p>
        </p:txBody>
      </p:sp>
      <p:sp>
        <p:nvSpPr>
          <p:cNvPr id="10261" name="Line 22"/>
          <p:cNvSpPr>
            <a:spLocks noChangeShapeType="1"/>
          </p:cNvSpPr>
          <p:nvPr/>
        </p:nvSpPr>
        <p:spPr bwMode="auto">
          <a:xfrm flipH="1">
            <a:off x="1091666" y="2155588"/>
            <a:ext cx="0" cy="1524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62" name="Oval 23"/>
          <p:cNvSpPr>
            <a:spLocks noChangeArrowheads="1"/>
          </p:cNvSpPr>
          <p:nvPr/>
        </p:nvSpPr>
        <p:spPr bwMode="auto">
          <a:xfrm rot="-7282380">
            <a:off x="1167866" y="3374788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10263" name="Oval 24"/>
          <p:cNvSpPr>
            <a:spLocks noChangeArrowheads="1"/>
          </p:cNvSpPr>
          <p:nvPr/>
        </p:nvSpPr>
        <p:spPr bwMode="auto">
          <a:xfrm rot="-7282380">
            <a:off x="1396466" y="3069988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10264" name="Oval 25"/>
          <p:cNvSpPr>
            <a:spLocks noChangeArrowheads="1"/>
          </p:cNvSpPr>
          <p:nvPr/>
        </p:nvSpPr>
        <p:spPr bwMode="auto">
          <a:xfrm rot="-7282380">
            <a:off x="3072866" y="2003188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10265" name="Oval 26"/>
          <p:cNvSpPr>
            <a:spLocks noChangeArrowheads="1"/>
          </p:cNvSpPr>
          <p:nvPr/>
        </p:nvSpPr>
        <p:spPr bwMode="auto">
          <a:xfrm rot="-7282380">
            <a:off x="3225266" y="2384188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10266" name="Oval 27"/>
          <p:cNvSpPr>
            <a:spLocks noChangeArrowheads="1"/>
          </p:cNvSpPr>
          <p:nvPr/>
        </p:nvSpPr>
        <p:spPr bwMode="auto">
          <a:xfrm rot="-7282380">
            <a:off x="1625066" y="3222388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10267" name="Oval 28"/>
          <p:cNvSpPr>
            <a:spLocks noChangeArrowheads="1"/>
          </p:cNvSpPr>
          <p:nvPr/>
        </p:nvSpPr>
        <p:spPr bwMode="auto">
          <a:xfrm rot="-7282380">
            <a:off x="3377666" y="2155588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10268" name="Oval 29"/>
          <p:cNvSpPr>
            <a:spLocks noChangeArrowheads="1"/>
          </p:cNvSpPr>
          <p:nvPr/>
        </p:nvSpPr>
        <p:spPr bwMode="auto">
          <a:xfrm rot="-7282380">
            <a:off x="2539466" y="2688988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10269" name="Oval 30"/>
          <p:cNvSpPr>
            <a:spLocks noChangeArrowheads="1"/>
          </p:cNvSpPr>
          <p:nvPr/>
        </p:nvSpPr>
        <p:spPr bwMode="auto">
          <a:xfrm rot="-7282380">
            <a:off x="2539466" y="2384188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10270" name="Oval 31"/>
          <p:cNvSpPr>
            <a:spLocks noChangeArrowheads="1"/>
          </p:cNvSpPr>
          <p:nvPr/>
        </p:nvSpPr>
        <p:spPr bwMode="auto">
          <a:xfrm rot="-7282380">
            <a:off x="2920466" y="2384188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10271" name="Oval 32"/>
          <p:cNvSpPr>
            <a:spLocks noChangeArrowheads="1"/>
          </p:cNvSpPr>
          <p:nvPr/>
        </p:nvSpPr>
        <p:spPr bwMode="auto">
          <a:xfrm rot="-7282380">
            <a:off x="2234666" y="2536588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10272" name="Oval 33"/>
          <p:cNvSpPr>
            <a:spLocks noChangeArrowheads="1"/>
          </p:cNvSpPr>
          <p:nvPr/>
        </p:nvSpPr>
        <p:spPr bwMode="auto">
          <a:xfrm rot="-7282380">
            <a:off x="1625066" y="2917588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10273" name="Oval 34"/>
          <p:cNvSpPr>
            <a:spLocks noChangeArrowheads="1"/>
          </p:cNvSpPr>
          <p:nvPr/>
        </p:nvSpPr>
        <p:spPr bwMode="auto">
          <a:xfrm rot="-7282380">
            <a:off x="1853666" y="2800113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eaVert"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zh-CN" altLang="en-US" sz="2400"/>
          </a:p>
        </p:txBody>
      </p:sp>
      <p:sp>
        <p:nvSpPr>
          <p:cNvPr id="10274" name="Oval 35"/>
          <p:cNvSpPr>
            <a:spLocks noChangeArrowheads="1"/>
          </p:cNvSpPr>
          <p:nvPr/>
        </p:nvSpPr>
        <p:spPr bwMode="auto">
          <a:xfrm rot="-7282380">
            <a:off x="2768066" y="2688988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10275" name="Oval 36"/>
          <p:cNvSpPr>
            <a:spLocks noChangeArrowheads="1"/>
          </p:cNvSpPr>
          <p:nvPr/>
        </p:nvSpPr>
        <p:spPr bwMode="auto">
          <a:xfrm rot="-7282380">
            <a:off x="2234666" y="2765188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10276" name="Oval 37"/>
          <p:cNvSpPr>
            <a:spLocks noChangeArrowheads="1"/>
          </p:cNvSpPr>
          <p:nvPr/>
        </p:nvSpPr>
        <p:spPr bwMode="auto">
          <a:xfrm rot="-7282380">
            <a:off x="2006066" y="3069988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10277" name="Text Box 38"/>
          <p:cNvSpPr txBox="1">
            <a:spLocks noChangeArrowheads="1"/>
          </p:cNvSpPr>
          <p:nvPr/>
        </p:nvSpPr>
        <p:spPr bwMode="auto">
          <a:xfrm>
            <a:off x="634466" y="1973026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000" b="1"/>
              <a:t>Y</a:t>
            </a:r>
          </a:p>
        </p:txBody>
      </p:sp>
      <p:sp>
        <p:nvSpPr>
          <p:cNvPr id="10278" name="Line 39"/>
          <p:cNvSpPr>
            <a:spLocks noChangeShapeType="1"/>
          </p:cNvSpPr>
          <p:nvPr/>
        </p:nvSpPr>
        <p:spPr bwMode="auto">
          <a:xfrm>
            <a:off x="1091666" y="3679588"/>
            <a:ext cx="228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79" name="Text Box 40"/>
          <p:cNvSpPr txBox="1">
            <a:spLocks noChangeArrowheads="1"/>
          </p:cNvSpPr>
          <p:nvPr/>
        </p:nvSpPr>
        <p:spPr bwMode="auto">
          <a:xfrm>
            <a:off x="3353854" y="3573226"/>
            <a:ext cx="3540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000" b="1"/>
              <a:t>X</a:t>
            </a:r>
          </a:p>
        </p:txBody>
      </p:sp>
      <p:sp>
        <p:nvSpPr>
          <p:cNvPr id="10280" name="Line 41"/>
          <p:cNvSpPr>
            <a:spLocks noChangeShapeType="1"/>
          </p:cNvSpPr>
          <p:nvPr/>
        </p:nvSpPr>
        <p:spPr bwMode="auto">
          <a:xfrm>
            <a:off x="5892266" y="4441588"/>
            <a:ext cx="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81" name="Oval 42"/>
          <p:cNvSpPr>
            <a:spLocks noChangeArrowheads="1"/>
          </p:cNvSpPr>
          <p:nvPr/>
        </p:nvSpPr>
        <p:spPr bwMode="auto">
          <a:xfrm rot="-7282380">
            <a:off x="6044666" y="4822588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10282" name="Oval 43"/>
          <p:cNvSpPr>
            <a:spLocks noChangeArrowheads="1"/>
          </p:cNvSpPr>
          <p:nvPr/>
        </p:nvSpPr>
        <p:spPr bwMode="auto">
          <a:xfrm rot="-7282380">
            <a:off x="6044666" y="4365388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10283" name="Oval 44"/>
          <p:cNvSpPr>
            <a:spLocks noChangeArrowheads="1"/>
          </p:cNvSpPr>
          <p:nvPr/>
        </p:nvSpPr>
        <p:spPr bwMode="auto">
          <a:xfrm rot="-7282380">
            <a:off x="6501866" y="4974988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10284" name="Oval 45"/>
          <p:cNvSpPr>
            <a:spLocks noChangeArrowheads="1"/>
          </p:cNvSpPr>
          <p:nvPr/>
        </p:nvSpPr>
        <p:spPr bwMode="auto">
          <a:xfrm rot="-7282380">
            <a:off x="7340066" y="5584588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10285" name="Oval 46"/>
          <p:cNvSpPr>
            <a:spLocks noChangeArrowheads="1"/>
          </p:cNvSpPr>
          <p:nvPr/>
        </p:nvSpPr>
        <p:spPr bwMode="auto">
          <a:xfrm rot="-7282380">
            <a:off x="6197066" y="5051188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10286" name="Oval 47"/>
          <p:cNvSpPr>
            <a:spLocks noChangeArrowheads="1"/>
          </p:cNvSpPr>
          <p:nvPr/>
        </p:nvSpPr>
        <p:spPr bwMode="auto">
          <a:xfrm rot="-7282380">
            <a:off x="6882866" y="4441588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10287" name="Oval 48"/>
          <p:cNvSpPr>
            <a:spLocks noChangeArrowheads="1"/>
          </p:cNvSpPr>
          <p:nvPr/>
        </p:nvSpPr>
        <p:spPr bwMode="auto">
          <a:xfrm rot="-7282380">
            <a:off x="7263866" y="5127388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10288" name="Oval 49"/>
          <p:cNvSpPr>
            <a:spLocks noChangeArrowheads="1"/>
          </p:cNvSpPr>
          <p:nvPr/>
        </p:nvSpPr>
        <p:spPr bwMode="auto">
          <a:xfrm rot="-7282380">
            <a:off x="7187666" y="4746388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10289" name="Oval 50"/>
          <p:cNvSpPr>
            <a:spLocks noChangeArrowheads="1"/>
          </p:cNvSpPr>
          <p:nvPr/>
        </p:nvSpPr>
        <p:spPr bwMode="auto">
          <a:xfrm rot="-7282380">
            <a:off x="6882866" y="4746388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10290" name="Oval 51"/>
          <p:cNvSpPr>
            <a:spLocks noChangeArrowheads="1"/>
          </p:cNvSpPr>
          <p:nvPr/>
        </p:nvSpPr>
        <p:spPr bwMode="auto">
          <a:xfrm rot="-7282380">
            <a:off x="6501866" y="4517788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eaVert"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zh-CN" altLang="en-US" sz="2400"/>
          </a:p>
        </p:txBody>
      </p:sp>
      <p:sp>
        <p:nvSpPr>
          <p:cNvPr id="10291" name="Oval 52"/>
          <p:cNvSpPr>
            <a:spLocks noChangeArrowheads="1"/>
          </p:cNvSpPr>
          <p:nvPr/>
        </p:nvSpPr>
        <p:spPr bwMode="auto">
          <a:xfrm rot="-7282380">
            <a:off x="7492466" y="4746388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10292" name="Oval 53"/>
          <p:cNvSpPr>
            <a:spLocks noChangeArrowheads="1"/>
          </p:cNvSpPr>
          <p:nvPr/>
        </p:nvSpPr>
        <p:spPr bwMode="auto">
          <a:xfrm rot="-7282380">
            <a:off x="6959066" y="5051188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10293" name="Oval 54"/>
          <p:cNvSpPr>
            <a:spLocks noChangeArrowheads="1"/>
          </p:cNvSpPr>
          <p:nvPr/>
        </p:nvSpPr>
        <p:spPr bwMode="auto">
          <a:xfrm rot="-7282380">
            <a:off x="6730466" y="5432188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10294" name="Text Box 55"/>
          <p:cNvSpPr txBox="1">
            <a:spLocks noChangeArrowheads="1"/>
          </p:cNvSpPr>
          <p:nvPr/>
        </p:nvSpPr>
        <p:spPr bwMode="auto">
          <a:xfrm>
            <a:off x="5435066" y="4182826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000" b="1"/>
              <a:t>Y</a:t>
            </a:r>
          </a:p>
        </p:txBody>
      </p:sp>
      <p:sp>
        <p:nvSpPr>
          <p:cNvPr id="10295" name="Line 56"/>
          <p:cNvSpPr>
            <a:spLocks noChangeShapeType="1"/>
          </p:cNvSpPr>
          <p:nvPr/>
        </p:nvSpPr>
        <p:spPr bwMode="auto">
          <a:xfrm>
            <a:off x="5892266" y="5889388"/>
            <a:ext cx="228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96" name="Line 57"/>
          <p:cNvSpPr>
            <a:spLocks noChangeShapeType="1"/>
          </p:cNvSpPr>
          <p:nvPr/>
        </p:nvSpPr>
        <p:spPr bwMode="auto">
          <a:xfrm flipH="1">
            <a:off x="5892266" y="2155588"/>
            <a:ext cx="0" cy="1524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97" name="Oval 58"/>
          <p:cNvSpPr>
            <a:spLocks noChangeArrowheads="1"/>
          </p:cNvSpPr>
          <p:nvPr/>
        </p:nvSpPr>
        <p:spPr bwMode="auto">
          <a:xfrm rot="-7282380">
            <a:off x="7035266" y="2231788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10298" name="Oval 59"/>
          <p:cNvSpPr>
            <a:spLocks noChangeArrowheads="1"/>
          </p:cNvSpPr>
          <p:nvPr/>
        </p:nvSpPr>
        <p:spPr bwMode="auto">
          <a:xfrm rot="-7282380">
            <a:off x="6197066" y="3069988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10299" name="Oval 60"/>
          <p:cNvSpPr>
            <a:spLocks noChangeArrowheads="1"/>
          </p:cNvSpPr>
          <p:nvPr/>
        </p:nvSpPr>
        <p:spPr bwMode="auto">
          <a:xfrm rot="-7282380">
            <a:off x="7263866" y="2993788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10300" name="Oval 61"/>
          <p:cNvSpPr>
            <a:spLocks noChangeArrowheads="1"/>
          </p:cNvSpPr>
          <p:nvPr/>
        </p:nvSpPr>
        <p:spPr bwMode="auto">
          <a:xfrm rot="-7282380">
            <a:off x="7644866" y="2307988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10301" name="Oval 62"/>
          <p:cNvSpPr>
            <a:spLocks noChangeArrowheads="1"/>
          </p:cNvSpPr>
          <p:nvPr/>
        </p:nvSpPr>
        <p:spPr bwMode="auto">
          <a:xfrm rot="-7282380">
            <a:off x="6501866" y="2307988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10302" name="Oval 63"/>
          <p:cNvSpPr>
            <a:spLocks noChangeArrowheads="1"/>
          </p:cNvSpPr>
          <p:nvPr/>
        </p:nvSpPr>
        <p:spPr bwMode="auto">
          <a:xfrm rot="-7282380">
            <a:off x="6578066" y="3374788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10303" name="Oval 64"/>
          <p:cNvSpPr>
            <a:spLocks noChangeArrowheads="1"/>
          </p:cNvSpPr>
          <p:nvPr/>
        </p:nvSpPr>
        <p:spPr bwMode="auto">
          <a:xfrm rot="-7282380">
            <a:off x="6806666" y="2993788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10304" name="Oval 65"/>
          <p:cNvSpPr>
            <a:spLocks noChangeArrowheads="1"/>
          </p:cNvSpPr>
          <p:nvPr/>
        </p:nvSpPr>
        <p:spPr bwMode="auto">
          <a:xfrm rot="-7282380">
            <a:off x="7340066" y="2384188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10305" name="Oval 66"/>
          <p:cNvSpPr>
            <a:spLocks noChangeArrowheads="1"/>
          </p:cNvSpPr>
          <p:nvPr/>
        </p:nvSpPr>
        <p:spPr bwMode="auto">
          <a:xfrm rot="-7282380">
            <a:off x="6806666" y="2003188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10306" name="Oval 67"/>
          <p:cNvSpPr>
            <a:spLocks noChangeArrowheads="1"/>
          </p:cNvSpPr>
          <p:nvPr/>
        </p:nvSpPr>
        <p:spPr bwMode="auto">
          <a:xfrm rot="-7282380">
            <a:off x="6197066" y="2765188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10307" name="Oval 68"/>
          <p:cNvSpPr>
            <a:spLocks noChangeArrowheads="1"/>
          </p:cNvSpPr>
          <p:nvPr/>
        </p:nvSpPr>
        <p:spPr bwMode="auto">
          <a:xfrm rot="-7282380">
            <a:off x="6120866" y="2307988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10308" name="Oval 69"/>
          <p:cNvSpPr>
            <a:spLocks noChangeArrowheads="1"/>
          </p:cNvSpPr>
          <p:nvPr/>
        </p:nvSpPr>
        <p:spPr bwMode="auto">
          <a:xfrm rot="-7282380">
            <a:off x="6654266" y="2688988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eaVert"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zh-CN" altLang="en-US" sz="2400"/>
          </a:p>
        </p:txBody>
      </p:sp>
      <p:sp>
        <p:nvSpPr>
          <p:cNvPr id="10309" name="Oval 70"/>
          <p:cNvSpPr>
            <a:spLocks noChangeArrowheads="1"/>
          </p:cNvSpPr>
          <p:nvPr/>
        </p:nvSpPr>
        <p:spPr bwMode="auto">
          <a:xfrm rot="-7282380">
            <a:off x="7568666" y="2688988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10310" name="Oval 71"/>
          <p:cNvSpPr>
            <a:spLocks noChangeArrowheads="1"/>
          </p:cNvSpPr>
          <p:nvPr/>
        </p:nvSpPr>
        <p:spPr bwMode="auto">
          <a:xfrm rot="-7282380">
            <a:off x="7035266" y="2612788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10311" name="Oval 72"/>
          <p:cNvSpPr>
            <a:spLocks noChangeArrowheads="1"/>
          </p:cNvSpPr>
          <p:nvPr/>
        </p:nvSpPr>
        <p:spPr bwMode="auto">
          <a:xfrm rot="-7282380">
            <a:off x="7263866" y="1850788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10312" name="Text Box 73"/>
          <p:cNvSpPr txBox="1">
            <a:spLocks noChangeArrowheads="1"/>
          </p:cNvSpPr>
          <p:nvPr/>
        </p:nvSpPr>
        <p:spPr bwMode="auto">
          <a:xfrm>
            <a:off x="5435066" y="1973026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000" b="1"/>
              <a:t>Y</a:t>
            </a:r>
          </a:p>
        </p:txBody>
      </p:sp>
      <p:sp>
        <p:nvSpPr>
          <p:cNvPr id="10313" name="Line 74"/>
          <p:cNvSpPr>
            <a:spLocks noChangeShapeType="1"/>
          </p:cNvSpPr>
          <p:nvPr/>
        </p:nvSpPr>
        <p:spPr bwMode="auto">
          <a:xfrm>
            <a:off x="5892266" y="3679588"/>
            <a:ext cx="228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14" name="Oval 75"/>
          <p:cNvSpPr>
            <a:spLocks noChangeArrowheads="1"/>
          </p:cNvSpPr>
          <p:nvPr/>
        </p:nvSpPr>
        <p:spPr bwMode="auto">
          <a:xfrm rot="-7282380">
            <a:off x="8102066" y="2079388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10315" name="Text Box 76"/>
          <p:cNvSpPr txBox="1">
            <a:spLocks noChangeArrowheads="1"/>
          </p:cNvSpPr>
          <p:nvPr/>
        </p:nvSpPr>
        <p:spPr bwMode="auto">
          <a:xfrm>
            <a:off x="8154454" y="3573226"/>
            <a:ext cx="3540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000" b="1"/>
              <a:t>X</a:t>
            </a:r>
          </a:p>
        </p:txBody>
      </p:sp>
      <p:sp>
        <p:nvSpPr>
          <p:cNvPr id="10316" name="Text Box 77"/>
          <p:cNvSpPr txBox="1">
            <a:spLocks noChangeArrowheads="1"/>
          </p:cNvSpPr>
          <p:nvPr/>
        </p:nvSpPr>
        <p:spPr bwMode="auto">
          <a:xfrm>
            <a:off x="8178266" y="5783026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000" b="1"/>
              <a:t>X</a:t>
            </a:r>
          </a:p>
        </p:txBody>
      </p:sp>
      <p:sp>
        <p:nvSpPr>
          <p:cNvPr id="10317" name="Text Box 78"/>
          <p:cNvSpPr txBox="1">
            <a:spLocks noChangeArrowheads="1"/>
          </p:cNvSpPr>
          <p:nvPr/>
        </p:nvSpPr>
        <p:spPr bwMode="auto">
          <a:xfrm>
            <a:off x="1091666" y="1393588"/>
            <a:ext cx="2667000" cy="409575"/>
          </a:xfrm>
          <a:prstGeom prst="rect">
            <a:avLst/>
          </a:prstGeom>
          <a:solidFill>
            <a:srgbClr val="FDE0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000" b="1"/>
              <a:t>Strong relationships</a:t>
            </a:r>
          </a:p>
        </p:txBody>
      </p:sp>
      <p:sp>
        <p:nvSpPr>
          <p:cNvPr id="10318" name="Text Box 79"/>
          <p:cNvSpPr txBox="1">
            <a:spLocks noChangeArrowheads="1"/>
          </p:cNvSpPr>
          <p:nvPr/>
        </p:nvSpPr>
        <p:spPr bwMode="auto">
          <a:xfrm>
            <a:off x="5968466" y="1393588"/>
            <a:ext cx="2590800" cy="409575"/>
          </a:xfrm>
          <a:prstGeom prst="rect">
            <a:avLst/>
          </a:prstGeom>
          <a:solidFill>
            <a:srgbClr val="FDE0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000" b="1"/>
              <a:t>Weak relationships</a:t>
            </a:r>
          </a:p>
        </p:txBody>
      </p:sp>
      <p:sp>
        <p:nvSpPr>
          <p:cNvPr id="10319" name="Line 80"/>
          <p:cNvSpPr>
            <a:spLocks noChangeShapeType="1"/>
          </p:cNvSpPr>
          <p:nvPr/>
        </p:nvSpPr>
        <p:spPr bwMode="auto">
          <a:xfrm>
            <a:off x="4596866" y="1393588"/>
            <a:ext cx="0" cy="4724400"/>
          </a:xfrm>
          <a:prstGeom prst="line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321" name="Oval 82"/>
          <p:cNvSpPr>
            <a:spLocks noChangeArrowheads="1"/>
          </p:cNvSpPr>
          <p:nvPr/>
        </p:nvSpPr>
        <p:spPr bwMode="auto">
          <a:xfrm rot="-7282380">
            <a:off x="7949666" y="2536588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10322" name="Oval 83"/>
          <p:cNvSpPr>
            <a:spLocks noChangeArrowheads="1"/>
          </p:cNvSpPr>
          <p:nvPr/>
        </p:nvSpPr>
        <p:spPr bwMode="auto">
          <a:xfrm rot="-7282380">
            <a:off x="7797266" y="1926988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10323" name="Oval 84"/>
          <p:cNvSpPr>
            <a:spLocks noChangeArrowheads="1"/>
          </p:cNvSpPr>
          <p:nvPr/>
        </p:nvSpPr>
        <p:spPr bwMode="auto">
          <a:xfrm rot="-7282380">
            <a:off x="7568666" y="5279788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10324" name="Oval 85"/>
          <p:cNvSpPr>
            <a:spLocks noChangeArrowheads="1"/>
          </p:cNvSpPr>
          <p:nvPr/>
        </p:nvSpPr>
        <p:spPr bwMode="auto">
          <a:xfrm rot="-7282380">
            <a:off x="7949666" y="4974988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10325" name="Oval 86"/>
          <p:cNvSpPr>
            <a:spLocks noChangeArrowheads="1"/>
          </p:cNvSpPr>
          <p:nvPr/>
        </p:nvSpPr>
        <p:spPr bwMode="auto">
          <a:xfrm rot="-7282380">
            <a:off x="7797266" y="4670188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10326" name="Oval 87"/>
          <p:cNvSpPr>
            <a:spLocks noChangeArrowheads="1"/>
          </p:cNvSpPr>
          <p:nvPr/>
        </p:nvSpPr>
        <p:spPr bwMode="auto">
          <a:xfrm rot="-7282380">
            <a:off x="7949666" y="5355988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10327" name="Oval 88"/>
          <p:cNvSpPr>
            <a:spLocks noChangeArrowheads="1"/>
          </p:cNvSpPr>
          <p:nvPr/>
        </p:nvSpPr>
        <p:spPr bwMode="auto">
          <a:xfrm rot="-7282380">
            <a:off x="7263866" y="4441588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10328" name="Oval 89"/>
          <p:cNvSpPr>
            <a:spLocks noChangeArrowheads="1"/>
          </p:cNvSpPr>
          <p:nvPr/>
        </p:nvSpPr>
        <p:spPr bwMode="auto">
          <a:xfrm rot="-7282380">
            <a:off x="6578066" y="4060588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3200">
              <a:solidFill>
                <a:schemeClr val="tx2"/>
              </a:solidFill>
            </a:endParaRPr>
          </a:p>
        </p:txBody>
      </p:sp>
      <p:sp>
        <p:nvSpPr>
          <p:cNvPr id="10329" name="Line 90"/>
          <p:cNvSpPr>
            <a:spLocks noChangeShapeType="1"/>
          </p:cNvSpPr>
          <p:nvPr/>
        </p:nvSpPr>
        <p:spPr bwMode="auto">
          <a:xfrm flipV="1">
            <a:off x="1167866" y="1926988"/>
            <a:ext cx="2057400" cy="1295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330" name="Line 91"/>
          <p:cNvSpPr>
            <a:spLocks noChangeShapeType="1"/>
          </p:cNvSpPr>
          <p:nvPr/>
        </p:nvSpPr>
        <p:spPr bwMode="auto">
          <a:xfrm flipV="1">
            <a:off x="1701266" y="2384188"/>
            <a:ext cx="2057400" cy="1295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331" name="Line 92"/>
          <p:cNvSpPr>
            <a:spLocks noChangeShapeType="1"/>
          </p:cNvSpPr>
          <p:nvPr/>
        </p:nvSpPr>
        <p:spPr bwMode="auto">
          <a:xfrm flipV="1">
            <a:off x="5892266" y="1774588"/>
            <a:ext cx="1143000" cy="685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332" name="Line 93"/>
          <p:cNvSpPr>
            <a:spLocks noChangeShapeType="1"/>
          </p:cNvSpPr>
          <p:nvPr/>
        </p:nvSpPr>
        <p:spPr bwMode="auto">
          <a:xfrm flipV="1">
            <a:off x="6959066" y="2612788"/>
            <a:ext cx="1676400" cy="1066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333" name="Line 94"/>
          <p:cNvSpPr>
            <a:spLocks noChangeShapeType="1"/>
          </p:cNvSpPr>
          <p:nvPr/>
        </p:nvSpPr>
        <p:spPr bwMode="auto">
          <a:xfrm>
            <a:off x="1548866" y="4289188"/>
            <a:ext cx="1905000" cy="13716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334" name="Line 95"/>
          <p:cNvSpPr>
            <a:spLocks noChangeShapeType="1"/>
          </p:cNvSpPr>
          <p:nvPr/>
        </p:nvSpPr>
        <p:spPr bwMode="auto">
          <a:xfrm>
            <a:off x="1091666" y="4670188"/>
            <a:ext cx="1676400" cy="12192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335" name="Line 96"/>
          <p:cNvSpPr>
            <a:spLocks noChangeShapeType="1"/>
          </p:cNvSpPr>
          <p:nvPr/>
        </p:nvSpPr>
        <p:spPr bwMode="auto">
          <a:xfrm>
            <a:off x="7035266" y="3984388"/>
            <a:ext cx="1524000" cy="1143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336" name="Line 97"/>
          <p:cNvSpPr>
            <a:spLocks noChangeShapeType="1"/>
          </p:cNvSpPr>
          <p:nvPr/>
        </p:nvSpPr>
        <p:spPr bwMode="auto">
          <a:xfrm>
            <a:off x="5892266" y="5203588"/>
            <a:ext cx="990600" cy="685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337" name="Line 98"/>
          <p:cNvSpPr>
            <a:spLocks noChangeShapeType="1"/>
          </p:cNvSpPr>
          <p:nvPr/>
        </p:nvSpPr>
        <p:spPr bwMode="auto">
          <a:xfrm flipV="1">
            <a:off x="1320266" y="2231788"/>
            <a:ext cx="2057400" cy="12954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338" name="Line 99"/>
          <p:cNvSpPr>
            <a:spLocks noChangeShapeType="1"/>
          </p:cNvSpPr>
          <p:nvPr/>
        </p:nvSpPr>
        <p:spPr bwMode="auto">
          <a:xfrm>
            <a:off x="1244066" y="4441588"/>
            <a:ext cx="1905000" cy="13716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339" name="Line 100"/>
          <p:cNvSpPr>
            <a:spLocks noChangeShapeType="1"/>
          </p:cNvSpPr>
          <p:nvPr/>
        </p:nvSpPr>
        <p:spPr bwMode="auto">
          <a:xfrm flipV="1">
            <a:off x="6120866" y="1926988"/>
            <a:ext cx="2057400" cy="12954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340" name="Line 101"/>
          <p:cNvSpPr>
            <a:spLocks noChangeShapeType="1"/>
          </p:cNvSpPr>
          <p:nvPr/>
        </p:nvSpPr>
        <p:spPr bwMode="auto">
          <a:xfrm>
            <a:off x="6273266" y="4441588"/>
            <a:ext cx="1752600" cy="12954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D90318-E1D5-71DB-057B-3E3669331509}"/>
              </a:ext>
            </a:extLst>
          </p:cNvPr>
          <p:cNvSpPr txBox="1"/>
          <p:nvPr/>
        </p:nvSpPr>
        <p:spPr>
          <a:xfrm>
            <a:off x="1353671" y="6248651"/>
            <a:ext cx="68244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relationship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described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b="1" dirty="0"/>
              <a:t>Pearson correlation coefficient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67481-6014-3D36-3238-020104C5C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DCFA791-3060-7643-8677-86D470F57523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6485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D95A6-71BC-BE1A-D79A-C61F4B44B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correlation (r)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F1ECB-F88B-138B-4299-CAC3B2A51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n-lt"/>
              </a:rPr>
              <a:t>Measures</a:t>
            </a:r>
            <a:r>
              <a:rPr lang="zh-CN" altLang="en-US" dirty="0">
                <a:effectLst/>
                <a:latin typeface="+mn-lt"/>
              </a:rPr>
              <a:t> </a:t>
            </a:r>
            <a:r>
              <a:rPr lang="en-US" dirty="0">
                <a:effectLst/>
                <a:latin typeface="+mn-lt"/>
              </a:rPr>
              <a:t>the</a:t>
            </a:r>
            <a:r>
              <a:rPr lang="zh-CN" altLang="en-US" dirty="0">
                <a:effectLst/>
                <a:latin typeface="+mn-lt"/>
              </a:rPr>
              <a:t> </a:t>
            </a:r>
            <a:r>
              <a:rPr lang="en-US" dirty="0">
                <a:effectLst/>
                <a:latin typeface="+mn-lt"/>
              </a:rPr>
              <a:t>direction</a:t>
            </a:r>
            <a:r>
              <a:rPr lang="zh-CN" altLang="en-US" dirty="0">
                <a:effectLst/>
                <a:latin typeface="+mn-lt"/>
              </a:rPr>
              <a:t> </a:t>
            </a:r>
            <a:r>
              <a:rPr lang="en-US" dirty="0">
                <a:effectLst/>
                <a:latin typeface="+mn-lt"/>
              </a:rPr>
              <a:t>and</a:t>
            </a:r>
            <a:r>
              <a:rPr lang="zh-CN" altLang="en-US" dirty="0">
                <a:effectLst/>
                <a:latin typeface="+mn-lt"/>
              </a:rPr>
              <a:t> </a:t>
            </a:r>
            <a:r>
              <a:rPr lang="en-US" dirty="0">
                <a:effectLst/>
                <a:latin typeface="+mn-lt"/>
              </a:rPr>
              <a:t>strength</a:t>
            </a:r>
            <a:r>
              <a:rPr lang="zh-CN" altLang="en-US" dirty="0">
                <a:effectLst/>
                <a:latin typeface="+mn-lt"/>
              </a:rPr>
              <a:t> </a:t>
            </a:r>
            <a:r>
              <a:rPr lang="en-US" dirty="0">
                <a:effectLst/>
                <a:latin typeface="+mn-lt"/>
              </a:rPr>
              <a:t>of</a:t>
            </a:r>
            <a:r>
              <a:rPr lang="zh-CN" altLang="en-US" dirty="0">
                <a:effectLst/>
                <a:latin typeface="+mn-lt"/>
              </a:rPr>
              <a:t> </a:t>
            </a:r>
            <a:r>
              <a:rPr lang="en-US" dirty="0">
                <a:effectLst/>
                <a:latin typeface="+mn-lt"/>
              </a:rPr>
              <a:t>the</a:t>
            </a:r>
            <a:r>
              <a:rPr lang="zh-CN" altLang="en-US" dirty="0">
                <a:effectLst/>
                <a:latin typeface="+mn-lt"/>
              </a:rPr>
              <a:t> </a:t>
            </a:r>
            <a:r>
              <a:rPr lang="en-US" dirty="0">
                <a:effectLst/>
                <a:latin typeface="+mn-lt"/>
              </a:rPr>
              <a:t>linear </a:t>
            </a:r>
            <a:r>
              <a:rPr lang="en-US" altLang="zh-CN" dirty="0">
                <a:latin typeface="+mn-lt"/>
              </a:rPr>
              <a:t>r</a:t>
            </a:r>
            <a:r>
              <a:rPr lang="en-US" dirty="0">
                <a:effectLst/>
                <a:latin typeface="+mn-lt"/>
              </a:rPr>
              <a:t>elationship between two numerical variables.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n-lt"/>
              </a:rPr>
              <a:t>It</a:t>
            </a:r>
            <a:r>
              <a:rPr lang="zh-CN" altLang="en-US" dirty="0">
                <a:effectLst/>
                <a:latin typeface="+mn-lt"/>
              </a:rPr>
              <a:t> </a:t>
            </a:r>
            <a:r>
              <a:rPr lang="en-US" dirty="0">
                <a:effectLst/>
                <a:latin typeface="+mn-lt"/>
              </a:rPr>
              <a:t>has a value</a:t>
            </a:r>
            <a:r>
              <a:rPr lang="zh-CN" altLang="en-US" dirty="0">
                <a:effectLst/>
                <a:latin typeface="+mn-lt"/>
              </a:rPr>
              <a:t> </a:t>
            </a:r>
            <a:r>
              <a:rPr lang="en-US" dirty="0">
                <a:effectLst/>
                <a:latin typeface="+mn-lt"/>
              </a:rPr>
              <a:t>between</a:t>
            </a:r>
            <a:r>
              <a:rPr lang="zh-CN" altLang="en-US" dirty="0">
                <a:effectLst/>
                <a:latin typeface="+mn-lt"/>
              </a:rPr>
              <a:t> </a:t>
            </a:r>
            <a:r>
              <a:rPr lang="en-US" dirty="0">
                <a:effectLst/>
                <a:latin typeface="+mn-lt"/>
              </a:rPr>
              <a:t>–1</a:t>
            </a:r>
            <a:r>
              <a:rPr lang="zh-CN" altLang="en-US" dirty="0">
                <a:effectLst/>
                <a:latin typeface="+mn-lt"/>
              </a:rPr>
              <a:t> </a:t>
            </a:r>
            <a:r>
              <a:rPr lang="en-US" dirty="0">
                <a:effectLst/>
                <a:latin typeface="+mn-lt"/>
              </a:rPr>
              <a:t>and</a:t>
            </a:r>
            <a:r>
              <a:rPr lang="zh-CN" altLang="en-US" dirty="0">
                <a:effectLst/>
                <a:latin typeface="+mn-lt"/>
              </a:rPr>
              <a:t> </a:t>
            </a:r>
            <a:r>
              <a:rPr lang="en-US" dirty="0">
                <a:effectLst/>
                <a:latin typeface="+mn-lt"/>
              </a:rPr>
              <a:t>1.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n-lt"/>
              </a:rPr>
              <a:t>The correlation strength</a:t>
            </a:r>
            <a:r>
              <a:rPr lang="zh-CN" altLang="en-US" dirty="0">
                <a:effectLst/>
                <a:latin typeface="+mn-lt"/>
              </a:rPr>
              <a:t> </a:t>
            </a:r>
            <a:r>
              <a:rPr lang="en-US" dirty="0">
                <a:effectLst/>
                <a:latin typeface="+mn-lt"/>
              </a:rPr>
              <a:t>increases</a:t>
            </a:r>
            <a:r>
              <a:rPr lang="zh-CN" altLang="en-US" dirty="0">
                <a:effectLst/>
                <a:latin typeface="+mn-lt"/>
              </a:rPr>
              <a:t> </a:t>
            </a:r>
            <a:r>
              <a:rPr lang="en-US" dirty="0">
                <a:effectLst/>
                <a:latin typeface="+mn-lt"/>
              </a:rPr>
              <a:t>as</a:t>
            </a:r>
            <a:r>
              <a:rPr lang="zh-CN" altLang="en-US" dirty="0">
                <a:effectLst/>
                <a:latin typeface="+mn-lt"/>
              </a:rPr>
              <a:t> </a:t>
            </a:r>
            <a:r>
              <a:rPr lang="en-US" altLang="zh-CN" i="1" dirty="0">
                <a:effectLst/>
                <a:latin typeface="+mn-lt"/>
              </a:rPr>
              <a:t>r</a:t>
            </a:r>
            <a:r>
              <a:rPr lang="en-US" altLang="zh-CN" dirty="0">
                <a:effectLst/>
                <a:latin typeface="+mn-lt"/>
              </a:rPr>
              <a:t> </a:t>
            </a:r>
            <a:r>
              <a:rPr lang="en-US" dirty="0">
                <a:effectLst/>
                <a:latin typeface="+mn-lt"/>
              </a:rPr>
              <a:t>moves away from 0 to either –1 or 1 (the absolute value).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>
              <a:latin typeface="TimesNewRomanPSMT"/>
            </a:endParaRPr>
          </a:p>
          <a:p>
            <a:pPr marL="0" indent="0">
              <a:buNone/>
            </a:pPr>
            <a:endParaRPr lang="en-US" sz="3200" dirty="0">
              <a:effectLst/>
              <a:latin typeface="TimesNewRomanPSMT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50109B-133F-69D8-D188-A3F1BF09B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648" y="4386873"/>
            <a:ext cx="5109558" cy="110077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6FCA34-5F52-72E3-C419-DED7A433F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824144-8EFF-18B7-FBAF-7AE29C70139B}"/>
              </a:ext>
            </a:extLst>
          </p:cNvPr>
          <p:cNvSpPr txBox="1"/>
          <p:nvPr/>
        </p:nvSpPr>
        <p:spPr>
          <a:xfrm>
            <a:off x="1067243" y="5622582"/>
            <a:ext cx="6739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Don’t confuse </a:t>
            </a:r>
            <a:r>
              <a:rPr lang="en-US" altLang="zh-CN" sz="2400" i="1" dirty="0">
                <a:solidFill>
                  <a:srgbClr val="C00000"/>
                </a:solidFill>
              </a:rPr>
              <a:t>r</a:t>
            </a:r>
            <a:r>
              <a:rPr lang="en-US" altLang="zh-CN" sz="2400" dirty="0">
                <a:solidFill>
                  <a:srgbClr val="C00000"/>
                </a:solidFill>
              </a:rPr>
              <a:t> with the slope of the straight line fit!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6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AFE85-CAA5-5B4F-39F8-84CFCCF52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correlation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C5C4F9-BEF8-3A06-5095-56C795B42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434" y="1690689"/>
            <a:ext cx="6688777" cy="419496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E5F8FB-E914-F4FB-ADAC-8AB009377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004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1B336-5E09-6F20-6EFE-FF7D01E22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Moderate correlation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BC7775-B7B5-FCDF-FB0D-90DC75D23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0512" y="1825625"/>
            <a:ext cx="7082975" cy="43513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2128D2-B628-14A4-B011-BAD9DD1F5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3612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15AA2-F8D8-1590-E447-9841D0F2E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correlation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B66E0E-A5BA-8460-40CC-C6B45F21E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47435"/>
            <a:ext cx="7772400" cy="363814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DB5CA5-F341-F602-0C62-EA4A4701A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1783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60A43-CD83-99F7-3CF0-3AD214A18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correlation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86EE0F-6D12-DDEE-8B3D-851BAF41F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315" y="1493387"/>
            <a:ext cx="6439395" cy="47919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657F2A-96F6-380D-9977-AF9B36115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9490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82AFD1-207D-6898-2E42-26DD65613D9D}"/>
              </a:ext>
            </a:extLst>
          </p:cNvPr>
          <p:cNvSpPr txBox="1"/>
          <p:nvPr/>
        </p:nvSpPr>
        <p:spPr>
          <a:xfrm>
            <a:off x="718915" y="5215318"/>
            <a:ext cx="8328743" cy="14927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zh-CN" sz="1400" dirty="0">
              <a:solidFill>
                <a:srgbClr val="3D3D3D"/>
              </a:solidFill>
              <a:latin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solidFill>
                  <a:srgbClr val="3D3D3D"/>
                </a:solidFill>
                <a:latin typeface="Open Sans" panose="020B0606030504020204" pitchFamily="34" charset="0"/>
              </a:rPr>
              <a:t>The</a:t>
            </a:r>
            <a:r>
              <a:rPr lang="zh-CN" altLang="en-US" sz="1400" dirty="0">
                <a:solidFill>
                  <a:srgbClr val="3D3D3D"/>
                </a:solidFill>
                <a:latin typeface="Open Sans" panose="020B0606030504020204" pitchFamily="34" charset="0"/>
              </a:rPr>
              <a:t> </a:t>
            </a:r>
            <a:r>
              <a:rPr lang="en-US" altLang="zh-CN" sz="1400" dirty="0">
                <a:solidFill>
                  <a:srgbClr val="3D3D3D"/>
                </a:solidFill>
                <a:latin typeface="Open Sans" panose="020B0606030504020204" pitchFamily="34" charset="0"/>
              </a:rPr>
              <a:t>strength</a:t>
            </a:r>
            <a:r>
              <a:rPr lang="zh-CN" altLang="en-US" sz="1400" dirty="0">
                <a:solidFill>
                  <a:srgbClr val="3D3D3D"/>
                </a:solidFill>
                <a:latin typeface="Open Sans" panose="020B0606030504020204" pitchFamily="34" charset="0"/>
              </a:rPr>
              <a:t> </a:t>
            </a:r>
            <a:r>
              <a:rPr lang="en-US" altLang="zh-CN" sz="1400" dirty="0">
                <a:solidFill>
                  <a:srgbClr val="3D3D3D"/>
                </a:solidFill>
                <a:latin typeface="Open Sans" panose="020B0606030504020204" pitchFamily="34" charset="0"/>
              </a:rPr>
              <a:t>of</a:t>
            </a:r>
            <a:r>
              <a:rPr lang="zh-CN" altLang="en-US" sz="1400" dirty="0">
                <a:solidFill>
                  <a:srgbClr val="3D3D3D"/>
                </a:solidFill>
                <a:latin typeface="Open Sans" panose="020B0606030504020204" pitchFamily="34" charset="0"/>
              </a:rPr>
              <a:t> </a:t>
            </a:r>
            <a:r>
              <a:rPr lang="en-US" altLang="zh-CN" sz="1400" dirty="0">
                <a:solidFill>
                  <a:srgbClr val="3D3D3D"/>
                </a:solidFill>
                <a:latin typeface="Open Sans" panose="020B0606030504020204" pitchFamily="34" charset="0"/>
              </a:rPr>
              <a:t>linear</a:t>
            </a:r>
            <a:r>
              <a:rPr lang="zh-CN" altLang="en-US" sz="1400" dirty="0">
                <a:solidFill>
                  <a:srgbClr val="3D3D3D"/>
                </a:solidFill>
                <a:latin typeface="Open Sans" panose="020B0606030504020204" pitchFamily="34" charset="0"/>
              </a:rPr>
              <a:t> </a:t>
            </a:r>
            <a:r>
              <a:rPr lang="en-US" altLang="zh-CN" sz="1400" dirty="0">
                <a:solidFill>
                  <a:srgbClr val="3D3D3D"/>
                </a:solidFill>
                <a:latin typeface="Open Sans" panose="020B0606030504020204" pitchFamily="34" charset="0"/>
              </a:rPr>
              <a:t>relationship</a:t>
            </a:r>
            <a:r>
              <a:rPr lang="zh-CN" altLang="en-US" sz="1400" dirty="0">
                <a:solidFill>
                  <a:srgbClr val="3D3D3D"/>
                </a:solidFill>
                <a:latin typeface="Open Sans" panose="020B0606030504020204" pitchFamily="34" charset="0"/>
              </a:rPr>
              <a:t> </a:t>
            </a:r>
            <a:r>
              <a:rPr lang="en-US" altLang="zh-CN" sz="1400" dirty="0">
                <a:solidFill>
                  <a:srgbClr val="3D3D3D"/>
                </a:solidFill>
                <a:latin typeface="Open Sans" panose="020B0606030504020204" pitchFamily="34" charset="0"/>
              </a:rPr>
              <a:t>refers</a:t>
            </a:r>
            <a:r>
              <a:rPr lang="zh-CN" altLang="en-US" sz="1400" dirty="0">
                <a:solidFill>
                  <a:srgbClr val="3D3D3D"/>
                </a:solidFill>
                <a:latin typeface="Open Sans" panose="020B0606030504020204" pitchFamily="34" charset="0"/>
              </a:rPr>
              <a:t> </a:t>
            </a:r>
            <a:r>
              <a:rPr lang="en-US" altLang="zh-CN" sz="1400" dirty="0">
                <a:solidFill>
                  <a:srgbClr val="3D3D3D"/>
                </a:solidFill>
                <a:latin typeface="Open Sans" panose="020B0606030504020204" pitchFamily="34" charset="0"/>
              </a:rPr>
              <a:t>to</a:t>
            </a:r>
            <a:r>
              <a:rPr lang="zh-CN" altLang="en-US" sz="1400" dirty="0">
                <a:solidFill>
                  <a:srgbClr val="3D3D3D"/>
                </a:solidFill>
                <a:latin typeface="Open Sans" panose="020B0606030504020204" pitchFamily="34" charset="0"/>
              </a:rPr>
              <a:t> </a:t>
            </a:r>
            <a:r>
              <a:rPr lang="en-US" altLang="zh-CN" sz="1400" dirty="0">
                <a:solidFill>
                  <a:srgbClr val="3D3D3D"/>
                </a:solidFill>
                <a:latin typeface="Open Sans" panose="020B0606030504020204" pitchFamily="34" charset="0"/>
              </a:rPr>
              <a:t>how</a:t>
            </a:r>
            <a:r>
              <a:rPr lang="zh-CN" altLang="en-US" sz="1400" dirty="0">
                <a:solidFill>
                  <a:srgbClr val="3D3D3D"/>
                </a:solidFill>
                <a:latin typeface="Open Sans" panose="020B0606030504020204" pitchFamily="34" charset="0"/>
              </a:rPr>
              <a:t> </a:t>
            </a:r>
            <a:r>
              <a:rPr lang="en-US" altLang="zh-CN" sz="1400" dirty="0">
                <a:solidFill>
                  <a:srgbClr val="3D3D3D"/>
                </a:solidFill>
                <a:latin typeface="Open Sans" panose="020B0606030504020204" pitchFamily="34" charset="0"/>
              </a:rPr>
              <a:t>well</a:t>
            </a:r>
            <a:r>
              <a:rPr lang="zh-CN" altLang="en-US" sz="1400" dirty="0">
                <a:solidFill>
                  <a:srgbClr val="3D3D3D"/>
                </a:solidFill>
                <a:latin typeface="Open Sans" panose="020B0606030504020204" pitchFamily="34" charset="0"/>
              </a:rPr>
              <a:t> </a:t>
            </a:r>
            <a:r>
              <a:rPr lang="en-US" altLang="zh-CN" sz="1400" dirty="0">
                <a:solidFill>
                  <a:srgbClr val="3D3D3D"/>
                </a:solidFill>
                <a:latin typeface="Open Sans" panose="020B0606030504020204" pitchFamily="34" charset="0"/>
              </a:rPr>
              <a:t>a</a:t>
            </a:r>
            <a:r>
              <a:rPr lang="zh-CN" altLang="en-US" sz="1400" b="1" dirty="0">
                <a:solidFill>
                  <a:srgbClr val="3D3D3D"/>
                </a:solidFill>
                <a:latin typeface="Open Sans" panose="020B0606030504020204" pitchFamily="34" charset="0"/>
              </a:rPr>
              <a:t> </a:t>
            </a:r>
            <a:r>
              <a:rPr lang="en-US" altLang="zh-CN" sz="1400" b="1" dirty="0">
                <a:solidFill>
                  <a:srgbClr val="3D3D3D"/>
                </a:solidFill>
                <a:latin typeface="Open Sans" panose="020B0606030504020204" pitchFamily="34" charset="0"/>
              </a:rPr>
              <a:t>line</a:t>
            </a:r>
            <a:r>
              <a:rPr lang="zh-CN" altLang="en-US" sz="1400" b="1" dirty="0">
                <a:solidFill>
                  <a:srgbClr val="3D3D3D"/>
                </a:solidFill>
                <a:latin typeface="Open Sans" panose="020B0606030504020204" pitchFamily="34" charset="0"/>
              </a:rPr>
              <a:t> </a:t>
            </a:r>
            <a:r>
              <a:rPr lang="en-US" altLang="zh-CN" sz="1400" dirty="0">
                <a:solidFill>
                  <a:srgbClr val="3D3D3D"/>
                </a:solidFill>
                <a:latin typeface="Open Sans" panose="020B0606030504020204" pitchFamily="34" charset="0"/>
              </a:rPr>
              <a:t>depicts</a:t>
            </a:r>
            <a:r>
              <a:rPr lang="zh-CN" altLang="en-US" sz="1400" dirty="0">
                <a:solidFill>
                  <a:srgbClr val="3D3D3D"/>
                </a:solidFill>
                <a:latin typeface="Open Sans" panose="020B0606030504020204" pitchFamily="34" charset="0"/>
              </a:rPr>
              <a:t> </a:t>
            </a:r>
            <a:r>
              <a:rPr lang="en-US" altLang="zh-CN" sz="1400" dirty="0">
                <a:solidFill>
                  <a:srgbClr val="3D3D3D"/>
                </a:solidFill>
                <a:latin typeface="Open Sans" panose="020B0606030504020204" pitchFamily="34" charset="0"/>
              </a:rPr>
              <a:t>the</a:t>
            </a:r>
            <a:r>
              <a:rPr lang="zh-CN" altLang="en-US" sz="1400" dirty="0">
                <a:solidFill>
                  <a:srgbClr val="3D3D3D"/>
                </a:solidFill>
                <a:latin typeface="Open Sans" panose="020B0606030504020204" pitchFamily="34" charset="0"/>
              </a:rPr>
              <a:t> </a:t>
            </a:r>
            <a:r>
              <a:rPr lang="en-US" altLang="zh-CN" sz="1400" dirty="0">
                <a:solidFill>
                  <a:srgbClr val="3D3D3D"/>
                </a:solidFill>
                <a:latin typeface="Open Sans" panose="020B0606030504020204" pitchFamily="34" charset="0"/>
              </a:rPr>
              <a:t>relationship</a:t>
            </a:r>
            <a:r>
              <a:rPr lang="zh-CN" altLang="en-US" sz="1400" dirty="0">
                <a:solidFill>
                  <a:srgbClr val="3D3D3D"/>
                </a:solidFill>
                <a:latin typeface="Open Sans" panose="020B0606030504020204" pitchFamily="34" charset="0"/>
              </a:rPr>
              <a:t> </a:t>
            </a:r>
            <a:r>
              <a:rPr lang="en-US" altLang="zh-CN" sz="1400" dirty="0">
                <a:solidFill>
                  <a:srgbClr val="3D3D3D"/>
                </a:solidFill>
                <a:latin typeface="Open Sans" panose="020B0606030504020204" pitchFamily="34" charset="0"/>
              </a:rPr>
              <a:t>between</a:t>
            </a:r>
            <a:r>
              <a:rPr lang="zh-CN" altLang="en-US" sz="1400" dirty="0">
                <a:solidFill>
                  <a:srgbClr val="3D3D3D"/>
                </a:solidFill>
                <a:latin typeface="Open Sans" panose="020B0606030504020204" pitchFamily="34" charset="0"/>
              </a:rPr>
              <a:t> </a:t>
            </a:r>
            <a:r>
              <a:rPr lang="en-US" altLang="zh-CN" sz="1400" dirty="0">
                <a:solidFill>
                  <a:srgbClr val="3D3D3D"/>
                </a:solidFill>
                <a:latin typeface="Open Sans" panose="020B0606030504020204" pitchFamily="34" charset="0"/>
              </a:rPr>
              <a:t>X</a:t>
            </a:r>
            <a:r>
              <a:rPr lang="zh-CN" altLang="en-US" sz="1400" dirty="0">
                <a:solidFill>
                  <a:srgbClr val="3D3D3D"/>
                </a:solidFill>
                <a:latin typeface="Open Sans" panose="020B0606030504020204" pitchFamily="34" charset="0"/>
              </a:rPr>
              <a:t> </a:t>
            </a:r>
            <a:r>
              <a:rPr lang="en-US" altLang="zh-CN" sz="1400" dirty="0">
                <a:solidFill>
                  <a:srgbClr val="3D3D3D"/>
                </a:solidFill>
                <a:latin typeface="Open Sans" panose="020B0606030504020204" pitchFamily="34" charset="0"/>
              </a:rPr>
              <a:t>and</a:t>
            </a:r>
            <a:r>
              <a:rPr lang="zh-CN" altLang="en-US" sz="1400" dirty="0">
                <a:solidFill>
                  <a:srgbClr val="3D3D3D"/>
                </a:solidFill>
                <a:latin typeface="Open Sans" panose="020B0606030504020204" pitchFamily="34" charset="0"/>
              </a:rPr>
              <a:t> </a:t>
            </a:r>
            <a:r>
              <a:rPr lang="en-US" altLang="zh-CN" sz="1400" dirty="0">
                <a:solidFill>
                  <a:srgbClr val="3D3D3D"/>
                </a:solidFill>
                <a:latin typeface="Open Sans" panose="020B0606030504020204" pitchFamily="34" charset="0"/>
              </a:rPr>
              <a:t>Y. </a:t>
            </a:r>
            <a:r>
              <a:rPr lang="en-US" sz="1400" dirty="0">
                <a:solidFill>
                  <a:srgbClr val="3D3D3D"/>
                </a:solidFill>
                <a:latin typeface="Open Sans" panose="020B0606030504020204" pitchFamily="34" charset="0"/>
              </a:rPr>
              <a:t>The </a:t>
            </a:r>
            <a:r>
              <a:rPr lang="en-US" sz="1400" b="1" dirty="0">
                <a:solidFill>
                  <a:srgbClr val="3D3D3D"/>
                </a:solidFill>
                <a:latin typeface="Open Sans" panose="020B0606030504020204" pitchFamily="34" charset="0"/>
              </a:rPr>
              <a:t>larger</a:t>
            </a:r>
            <a:r>
              <a:rPr lang="en-US" sz="1400" dirty="0">
                <a:solidFill>
                  <a:srgbClr val="3D3D3D"/>
                </a:solidFill>
                <a:latin typeface="Open Sans" panose="020B0606030504020204" pitchFamily="34" charset="0"/>
              </a:rPr>
              <a:t> the </a:t>
            </a:r>
            <a:r>
              <a:rPr lang="en-US" sz="1400" dirty="0">
                <a:solidFill>
                  <a:srgbClr val="C00000"/>
                </a:solidFill>
                <a:latin typeface="Open Sans" panose="020B0606030504020204" pitchFamily="34" charset="0"/>
              </a:rPr>
              <a:t>absolute</a:t>
            </a:r>
            <a:r>
              <a:rPr lang="en-US" sz="1400" dirty="0">
                <a:solidFill>
                  <a:srgbClr val="3D3D3D"/>
                </a:solidFill>
                <a:latin typeface="Open Sans" panose="020B0606030504020204" pitchFamily="34" charset="0"/>
              </a:rPr>
              <a:t> value of the </a:t>
            </a:r>
            <a:r>
              <a:rPr lang="en-US" altLang="zh-CN" sz="1400" dirty="0">
                <a:solidFill>
                  <a:srgbClr val="3D3D3D"/>
                </a:solidFill>
                <a:latin typeface="Open Sans" panose="020B0606030504020204" pitchFamily="34" charset="0"/>
              </a:rPr>
              <a:t>correlation,</a:t>
            </a:r>
            <a:r>
              <a:rPr lang="en-US" sz="1400" dirty="0">
                <a:solidFill>
                  <a:srgbClr val="3D3D3D"/>
                </a:solidFill>
                <a:latin typeface="Open Sans" panose="020B0606030504020204" pitchFamily="34" charset="0"/>
              </a:rPr>
              <a:t> </a:t>
            </a:r>
            <a:r>
              <a:rPr lang="en-US" altLang="zh-CN" sz="1400" dirty="0">
                <a:solidFill>
                  <a:srgbClr val="3D3D3D"/>
                </a:solidFill>
                <a:latin typeface="Open Sans" panose="020B0606030504020204" pitchFamily="34" charset="0"/>
              </a:rPr>
              <a:t>the</a:t>
            </a:r>
            <a:r>
              <a:rPr lang="zh-CN" altLang="en-US" sz="1400" dirty="0">
                <a:solidFill>
                  <a:srgbClr val="3D3D3D"/>
                </a:solidFill>
                <a:latin typeface="Open Sans" panose="020B0606030504020204" pitchFamily="34" charset="0"/>
              </a:rPr>
              <a:t> </a:t>
            </a:r>
            <a:r>
              <a:rPr lang="en-US" altLang="zh-CN" sz="1400" b="1" dirty="0">
                <a:solidFill>
                  <a:srgbClr val="3D3D3D"/>
                </a:solidFill>
                <a:latin typeface="Open Sans" panose="020B0606030504020204" pitchFamily="34" charset="0"/>
              </a:rPr>
              <a:t>stronger</a:t>
            </a:r>
            <a:r>
              <a:rPr lang="zh-CN" altLang="en-US" sz="1400" dirty="0">
                <a:solidFill>
                  <a:srgbClr val="3D3D3D"/>
                </a:solidFill>
                <a:latin typeface="Open Sans" panose="020B0606030504020204" pitchFamily="34" charset="0"/>
              </a:rPr>
              <a:t>  </a:t>
            </a:r>
            <a:r>
              <a:rPr lang="en-US" altLang="zh-CN" sz="1400" dirty="0">
                <a:solidFill>
                  <a:srgbClr val="3D3D3D"/>
                </a:solidFill>
                <a:latin typeface="Open Sans" panose="020B0606030504020204" pitchFamily="34" charset="0"/>
              </a:rPr>
              <a:t>the</a:t>
            </a:r>
            <a:r>
              <a:rPr lang="zh-CN" altLang="en-US" sz="1400" dirty="0">
                <a:solidFill>
                  <a:srgbClr val="3D3D3D"/>
                </a:solidFill>
                <a:latin typeface="Open Sans" panose="020B0606030504020204" pitchFamily="34" charset="0"/>
              </a:rPr>
              <a:t> </a:t>
            </a:r>
            <a:r>
              <a:rPr lang="en-US" altLang="zh-CN" sz="1400" dirty="0">
                <a:solidFill>
                  <a:srgbClr val="3D3D3D"/>
                </a:solidFill>
                <a:latin typeface="Open Sans" panose="020B0606030504020204" pitchFamily="34" charset="0"/>
              </a:rPr>
              <a:t>linear</a:t>
            </a:r>
            <a:r>
              <a:rPr lang="zh-CN" altLang="en-US" sz="1400" dirty="0">
                <a:solidFill>
                  <a:srgbClr val="3D3D3D"/>
                </a:solidFill>
                <a:latin typeface="Open Sans" panose="020B0606030504020204" pitchFamily="34" charset="0"/>
              </a:rPr>
              <a:t> </a:t>
            </a:r>
            <a:r>
              <a:rPr lang="en-US" altLang="zh-CN" sz="1400" dirty="0">
                <a:solidFill>
                  <a:srgbClr val="3D3D3D"/>
                </a:solidFill>
                <a:latin typeface="Open Sans" panose="020B0606030504020204" pitchFamily="34" charset="0"/>
              </a:rPr>
              <a:t>relationship</a:t>
            </a:r>
            <a:r>
              <a:rPr lang="zh-CN" altLang="en-US" sz="1400" dirty="0">
                <a:solidFill>
                  <a:srgbClr val="3D3D3D"/>
                </a:solidFill>
                <a:latin typeface="Open Sans" panose="020B0606030504020204" pitchFamily="34" charset="0"/>
              </a:rPr>
              <a:t> </a:t>
            </a:r>
            <a:r>
              <a:rPr lang="en-US" altLang="zh-CN" sz="1400" dirty="0">
                <a:solidFill>
                  <a:srgbClr val="3D3D3D"/>
                </a:solidFill>
                <a:latin typeface="Open Sans" panose="020B0606030504020204" pitchFamily="34" charset="0"/>
              </a:rPr>
              <a:t>is.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zh-CN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erfect linear relationship</a:t>
            </a:r>
            <a:r>
              <a:rPr lang="zh-CN" altLang="en-US" sz="1400" dirty="0"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CN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has</a:t>
            </a:r>
            <a:r>
              <a:rPr lang="zh-CN" altLang="en-US" sz="1400" dirty="0"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>
                <a:solidFill>
                  <a:srgbClr val="3D3D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absolute</a:t>
            </a:r>
            <a:r>
              <a:rPr lang="en-US" sz="1400" dirty="0">
                <a:solidFill>
                  <a:srgbClr val="3D3D3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value of r </a:t>
            </a:r>
            <a:r>
              <a:rPr lang="en-US" altLang="zh-CN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equal</a:t>
            </a:r>
            <a:r>
              <a:rPr lang="zh-CN" altLang="en-US" sz="1400" dirty="0"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CN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lang="zh-CN" altLang="en-US" sz="1400" dirty="0"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CN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</a:t>
            </a:r>
            <a:endParaRPr lang="en-US" sz="1400" dirty="0">
              <a:solidFill>
                <a:srgbClr val="3D3D3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675376" lvl="1" indent="-285750">
              <a:buFont typeface="Courier New" panose="02070309020205020404" pitchFamily="49" charset="0"/>
              <a:buChar char="o"/>
            </a:pPr>
            <a:endParaRPr lang="en-US" sz="1400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62D862F7-3065-E30C-8C23-D19F62B9C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484" y="746175"/>
            <a:ext cx="7589946" cy="379161"/>
          </a:xfrm>
        </p:spPr>
        <p:txBody>
          <a:bodyPr>
            <a:no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magnitude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of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correlation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8F6D85-5FCE-AEA3-1A25-5E258C6FF2FA}"/>
              </a:ext>
            </a:extLst>
          </p:cNvPr>
          <p:cNvGrpSpPr/>
          <p:nvPr/>
        </p:nvGrpSpPr>
        <p:grpSpPr>
          <a:xfrm>
            <a:off x="843073" y="1515265"/>
            <a:ext cx="5192718" cy="1918355"/>
            <a:chOff x="1413100" y="1600075"/>
            <a:chExt cx="6052325" cy="221816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C4A594F-7DC3-8D93-EAF1-9CA66AA3859B}"/>
                </a:ext>
              </a:extLst>
            </p:cNvPr>
            <p:cNvGrpSpPr/>
            <p:nvPr/>
          </p:nvGrpSpPr>
          <p:grpSpPr>
            <a:xfrm>
              <a:off x="1413100" y="1660525"/>
              <a:ext cx="1657903" cy="1554207"/>
              <a:chOff x="567712" y="868530"/>
              <a:chExt cx="1657903" cy="1554207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B781E0A5-024F-FED1-C2D3-4F576D202520}"/>
                  </a:ext>
                </a:extLst>
              </p:cNvPr>
              <p:cNvGrpSpPr/>
              <p:nvPr/>
            </p:nvGrpSpPr>
            <p:grpSpPr>
              <a:xfrm>
                <a:off x="567712" y="873070"/>
                <a:ext cx="1657903" cy="1549667"/>
                <a:chOff x="2348404" y="872170"/>
                <a:chExt cx="3595381" cy="3552885"/>
              </a:xfrm>
            </p:grpSpPr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9ACC361D-D063-70AB-E0BA-DCFCCBE6E2F3}"/>
                    </a:ext>
                  </a:extLst>
                </p:cNvPr>
                <p:cNvSpPr/>
                <p:nvPr/>
              </p:nvSpPr>
              <p:spPr>
                <a:xfrm>
                  <a:off x="2947092" y="3126989"/>
                  <a:ext cx="232827" cy="245155"/>
                </a:xfrm>
                <a:prstGeom prst="ellipse">
                  <a:avLst/>
                </a:prstGeom>
                <a:solidFill>
                  <a:srgbClr val="00508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7AA0175B-49DF-C03E-1C6B-9880860B6509}"/>
                    </a:ext>
                  </a:extLst>
                </p:cNvPr>
                <p:cNvSpPr/>
                <p:nvPr/>
              </p:nvSpPr>
              <p:spPr>
                <a:xfrm>
                  <a:off x="3984788" y="2792233"/>
                  <a:ext cx="232827" cy="245155"/>
                </a:xfrm>
                <a:prstGeom prst="ellipse">
                  <a:avLst/>
                </a:prstGeom>
                <a:solidFill>
                  <a:srgbClr val="00508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13B509B2-E653-E6BA-5C90-F5C089A9BC74}"/>
                    </a:ext>
                  </a:extLst>
                </p:cNvPr>
                <p:cNvGrpSpPr/>
                <p:nvPr/>
              </p:nvGrpSpPr>
              <p:grpSpPr>
                <a:xfrm>
                  <a:off x="2348404" y="872170"/>
                  <a:ext cx="3595381" cy="3552885"/>
                  <a:chOff x="2281027" y="767539"/>
                  <a:chExt cx="3595381" cy="3552885"/>
                </a:xfrm>
              </p:grpSpPr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42F9D800-D594-84BD-AF8C-C00F839EFD2B}"/>
                      </a:ext>
                    </a:extLst>
                  </p:cNvPr>
                  <p:cNvGrpSpPr/>
                  <p:nvPr/>
                </p:nvGrpSpPr>
                <p:grpSpPr>
                  <a:xfrm>
                    <a:off x="2340168" y="4075267"/>
                    <a:ext cx="3536240" cy="245157"/>
                    <a:chOff x="1768414" y="2342067"/>
                    <a:chExt cx="2441276" cy="281800"/>
                  </a:xfrm>
                </p:grpSpPr>
                <p:cxnSp>
                  <p:nvCxnSpPr>
                    <p:cNvPr id="67" name="Straight Connector 66">
                      <a:extLst>
                        <a:ext uri="{FF2B5EF4-FFF2-40B4-BE49-F238E27FC236}">
                          <a16:creationId xmlns:a16="http://schemas.microsoft.com/office/drawing/2014/main" id="{D886028C-C6F8-64C4-6B31-81085D2E35C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68414" y="2482970"/>
                      <a:ext cx="2441276" cy="0"/>
                    </a:xfrm>
                    <a:prstGeom prst="line">
                      <a:avLst/>
                    </a:prstGeom>
                    <a:ln w="4445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" name="Straight Connector 67">
                      <a:extLst>
                        <a:ext uri="{FF2B5EF4-FFF2-40B4-BE49-F238E27FC236}">
                          <a16:creationId xmlns:a16="http://schemas.microsoft.com/office/drawing/2014/main" id="{7D37DCF7-898C-F314-311F-22E9E845DAA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78014" y="2342070"/>
                      <a:ext cx="0" cy="281797"/>
                    </a:xfrm>
                    <a:prstGeom prst="line">
                      <a:avLst/>
                    </a:prstGeom>
                    <a:ln w="4445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" name="Straight Connector 68">
                      <a:extLst>
                        <a:ext uri="{FF2B5EF4-FFF2-40B4-BE49-F238E27FC236}">
                          <a16:creationId xmlns:a16="http://schemas.microsoft.com/office/drawing/2014/main" id="{8148A84D-5CAE-A305-3C60-E8257A357C0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987614" y="2342070"/>
                      <a:ext cx="0" cy="281797"/>
                    </a:xfrm>
                    <a:prstGeom prst="line">
                      <a:avLst/>
                    </a:prstGeom>
                    <a:ln w="4445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" name="Straight Connector 69">
                      <a:extLst>
                        <a:ext uri="{FF2B5EF4-FFF2-40B4-BE49-F238E27FC236}">
                          <a16:creationId xmlns:a16="http://schemas.microsoft.com/office/drawing/2014/main" id="{38EC928A-215C-426C-BFEC-4978D93E5E2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600090" y="2342069"/>
                      <a:ext cx="0" cy="281797"/>
                    </a:xfrm>
                    <a:prstGeom prst="line">
                      <a:avLst/>
                    </a:prstGeom>
                    <a:ln w="4445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" name="Straight Connector 70">
                      <a:extLst>
                        <a:ext uri="{FF2B5EF4-FFF2-40B4-BE49-F238E27FC236}">
                          <a16:creationId xmlns:a16="http://schemas.microsoft.com/office/drawing/2014/main" id="{FFBECFA1-17AE-6BC7-170A-EA299A96133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209690" y="2342067"/>
                      <a:ext cx="0" cy="281797"/>
                    </a:xfrm>
                    <a:prstGeom prst="line">
                      <a:avLst/>
                    </a:prstGeom>
                    <a:ln w="4445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1" name="Group 60">
                    <a:extLst>
                      <a:ext uri="{FF2B5EF4-FFF2-40B4-BE49-F238E27FC236}">
                        <a16:creationId xmlns:a16="http://schemas.microsoft.com/office/drawing/2014/main" id="{E3DDFC19-D423-D9E4-3D83-762DFD54189D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635486" y="2413080"/>
                    <a:ext cx="3536240" cy="245157"/>
                    <a:chOff x="1768414" y="2342070"/>
                    <a:chExt cx="2441276" cy="281802"/>
                  </a:xfrm>
                </p:grpSpPr>
                <p:cxnSp>
                  <p:nvCxnSpPr>
                    <p:cNvPr id="62" name="Straight Connector 61">
                      <a:extLst>
                        <a:ext uri="{FF2B5EF4-FFF2-40B4-BE49-F238E27FC236}">
                          <a16:creationId xmlns:a16="http://schemas.microsoft.com/office/drawing/2014/main" id="{A65F3B30-886D-E9BF-5894-A9D1A12FF7B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68414" y="2482970"/>
                      <a:ext cx="2441276" cy="0"/>
                    </a:xfrm>
                    <a:prstGeom prst="line">
                      <a:avLst/>
                    </a:prstGeom>
                    <a:ln w="4445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Straight Connector 62">
                      <a:extLst>
                        <a:ext uri="{FF2B5EF4-FFF2-40B4-BE49-F238E27FC236}">
                          <a16:creationId xmlns:a16="http://schemas.microsoft.com/office/drawing/2014/main" id="{54591F7F-CEFC-7E8E-D2C7-7FE700E4F26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68414" y="2342071"/>
                      <a:ext cx="0" cy="281797"/>
                    </a:xfrm>
                    <a:prstGeom prst="line">
                      <a:avLst/>
                    </a:prstGeom>
                    <a:ln w="4445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" name="Straight Connector 63">
                      <a:extLst>
                        <a:ext uri="{FF2B5EF4-FFF2-40B4-BE49-F238E27FC236}">
                          <a16:creationId xmlns:a16="http://schemas.microsoft.com/office/drawing/2014/main" id="{B753ED40-300A-3D68-C95A-887E73125A5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78014" y="2342070"/>
                      <a:ext cx="0" cy="281797"/>
                    </a:xfrm>
                    <a:prstGeom prst="line">
                      <a:avLst/>
                    </a:prstGeom>
                    <a:ln w="4445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Straight Connector 64">
                      <a:extLst>
                        <a:ext uri="{FF2B5EF4-FFF2-40B4-BE49-F238E27FC236}">
                          <a16:creationId xmlns:a16="http://schemas.microsoft.com/office/drawing/2014/main" id="{F0F36C01-A86D-7A56-3CC0-4E810E413C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987614" y="2342070"/>
                      <a:ext cx="0" cy="281797"/>
                    </a:xfrm>
                    <a:prstGeom prst="line">
                      <a:avLst/>
                    </a:prstGeom>
                    <a:ln w="4445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" name="Straight Connector 65">
                      <a:extLst>
                        <a:ext uri="{FF2B5EF4-FFF2-40B4-BE49-F238E27FC236}">
                          <a16:creationId xmlns:a16="http://schemas.microsoft.com/office/drawing/2014/main" id="{C174C69E-28B1-703A-C424-CEAA2353192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634234" y="2342075"/>
                      <a:ext cx="0" cy="281797"/>
                    </a:xfrm>
                    <a:prstGeom prst="line">
                      <a:avLst/>
                    </a:prstGeom>
                    <a:ln w="4445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7427D97A-BBAE-E0A2-9CE1-768E29AFE72A}"/>
                    </a:ext>
                  </a:extLst>
                </p:cNvPr>
                <p:cNvSpPr/>
                <p:nvPr/>
              </p:nvSpPr>
              <p:spPr>
                <a:xfrm>
                  <a:off x="4300842" y="1799812"/>
                  <a:ext cx="232827" cy="245155"/>
                </a:xfrm>
                <a:prstGeom prst="ellipse">
                  <a:avLst/>
                </a:prstGeom>
                <a:solidFill>
                  <a:srgbClr val="00508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18072060-ED78-7E79-8848-56E843985F4F}"/>
                    </a:ext>
                  </a:extLst>
                </p:cNvPr>
                <p:cNvSpPr/>
                <p:nvPr/>
              </p:nvSpPr>
              <p:spPr>
                <a:xfrm>
                  <a:off x="4907482" y="2028619"/>
                  <a:ext cx="232827" cy="245155"/>
                </a:xfrm>
                <a:prstGeom prst="ellipse">
                  <a:avLst/>
                </a:prstGeom>
                <a:solidFill>
                  <a:srgbClr val="00508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F1971032-DEB6-0568-94AE-4E7A5B350EFF}"/>
                    </a:ext>
                  </a:extLst>
                </p:cNvPr>
                <p:cNvSpPr/>
                <p:nvPr/>
              </p:nvSpPr>
              <p:spPr>
                <a:xfrm>
                  <a:off x="5265939" y="1195920"/>
                  <a:ext cx="232827" cy="245155"/>
                </a:xfrm>
                <a:prstGeom prst="ellipse">
                  <a:avLst/>
                </a:prstGeom>
                <a:solidFill>
                  <a:srgbClr val="00508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CC19E1F5-E3FC-57E7-2145-0408437A2E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6609" y="868530"/>
                <a:ext cx="1365064" cy="1270821"/>
              </a:xfrm>
              <a:prstGeom prst="straightConnector1">
                <a:avLst/>
              </a:prstGeom>
              <a:ln w="31750">
                <a:solidFill>
                  <a:schemeClr val="bg2">
                    <a:lumMod val="50000"/>
                  </a:schemeClr>
                </a:solidFill>
                <a:prstDash val="sysDot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C2DC40E-B23E-B8FA-8137-AE2C966D8EEC}"/>
                </a:ext>
              </a:extLst>
            </p:cNvPr>
            <p:cNvGrpSpPr/>
            <p:nvPr/>
          </p:nvGrpSpPr>
          <p:grpSpPr>
            <a:xfrm>
              <a:off x="3596676" y="1657806"/>
              <a:ext cx="1657903" cy="1549667"/>
              <a:chOff x="567712" y="873070"/>
              <a:chExt cx="1657903" cy="1549667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9EF1D7A5-01A9-E3CD-D6C7-FBEFB4CCEEAE}"/>
                  </a:ext>
                </a:extLst>
              </p:cNvPr>
              <p:cNvGrpSpPr/>
              <p:nvPr/>
            </p:nvGrpSpPr>
            <p:grpSpPr>
              <a:xfrm>
                <a:off x="567712" y="873070"/>
                <a:ext cx="1657903" cy="1549667"/>
                <a:chOff x="2348404" y="872170"/>
                <a:chExt cx="3595381" cy="3552885"/>
              </a:xfrm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688B171A-1B80-0EC8-CE8E-89DFFA39F759}"/>
                    </a:ext>
                  </a:extLst>
                </p:cNvPr>
                <p:cNvSpPr/>
                <p:nvPr/>
              </p:nvSpPr>
              <p:spPr>
                <a:xfrm>
                  <a:off x="3095615" y="3329692"/>
                  <a:ext cx="232826" cy="245156"/>
                </a:xfrm>
                <a:prstGeom prst="ellipse">
                  <a:avLst/>
                </a:prstGeom>
                <a:solidFill>
                  <a:srgbClr val="00508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1E97970C-DC02-AEE8-1799-0882F47C7E3E}"/>
                    </a:ext>
                  </a:extLst>
                </p:cNvPr>
                <p:cNvSpPr/>
                <p:nvPr/>
              </p:nvSpPr>
              <p:spPr>
                <a:xfrm>
                  <a:off x="3617136" y="2808876"/>
                  <a:ext cx="232826" cy="245156"/>
                </a:xfrm>
                <a:prstGeom prst="ellipse">
                  <a:avLst/>
                </a:prstGeom>
                <a:solidFill>
                  <a:srgbClr val="00508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BE5B4356-B3A6-4112-7E1A-AF58804EF73F}"/>
                    </a:ext>
                  </a:extLst>
                </p:cNvPr>
                <p:cNvGrpSpPr/>
                <p:nvPr/>
              </p:nvGrpSpPr>
              <p:grpSpPr>
                <a:xfrm>
                  <a:off x="2348404" y="872170"/>
                  <a:ext cx="3595381" cy="3552885"/>
                  <a:chOff x="2281027" y="767539"/>
                  <a:chExt cx="3595381" cy="3552885"/>
                </a:xfrm>
              </p:grpSpPr>
              <p:grpSp>
                <p:nvGrpSpPr>
                  <p:cNvPr id="40" name="Group 39">
                    <a:extLst>
                      <a:ext uri="{FF2B5EF4-FFF2-40B4-BE49-F238E27FC236}">
                        <a16:creationId xmlns:a16="http://schemas.microsoft.com/office/drawing/2014/main" id="{9080584F-BADB-B10D-79B2-1A574461B188}"/>
                      </a:ext>
                    </a:extLst>
                  </p:cNvPr>
                  <p:cNvGrpSpPr/>
                  <p:nvPr/>
                </p:nvGrpSpPr>
                <p:grpSpPr>
                  <a:xfrm>
                    <a:off x="2340168" y="4075267"/>
                    <a:ext cx="3536240" cy="245157"/>
                    <a:chOff x="1768414" y="2342067"/>
                    <a:chExt cx="2441276" cy="281800"/>
                  </a:xfrm>
                </p:grpSpPr>
                <p:cxnSp>
                  <p:nvCxnSpPr>
                    <p:cNvPr id="47" name="Straight Connector 46">
                      <a:extLst>
                        <a:ext uri="{FF2B5EF4-FFF2-40B4-BE49-F238E27FC236}">
                          <a16:creationId xmlns:a16="http://schemas.microsoft.com/office/drawing/2014/main" id="{14CA1436-3F39-548E-E248-00BF2D82905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68414" y="2482970"/>
                      <a:ext cx="2441276" cy="0"/>
                    </a:xfrm>
                    <a:prstGeom prst="line">
                      <a:avLst/>
                    </a:prstGeom>
                    <a:ln w="4445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Straight Connector 47">
                      <a:extLst>
                        <a:ext uri="{FF2B5EF4-FFF2-40B4-BE49-F238E27FC236}">
                          <a16:creationId xmlns:a16="http://schemas.microsoft.com/office/drawing/2014/main" id="{14B21957-A667-7B8C-FF4C-D28EFA4322E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78014" y="2342070"/>
                      <a:ext cx="0" cy="281797"/>
                    </a:xfrm>
                    <a:prstGeom prst="line">
                      <a:avLst/>
                    </a:prstGeom>
                    <a:ln w="4445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Straight Connector 48">
                      <a:extLst>
                        <a:ext uri="{FF2B5EF4-FFF2-40B4-BE49-F238E27FC236}">
                          <a16:creationId xmlns:a16="http://schemas.microsoft.com/office/drawing/2014/main" id="{038A5232-7A82-00B9-AF7B-06FB0A7058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987614" y="2342070"/>
                      <a:ext cx="0" cy="281797"/>
                    </a:xfrm>
                    <a:prstGeom prst="line">
                      <a:avLst/>
                    </a:prstGeom>
                    <a:ln w="4445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Straight Connector 49">
                      <a:extLst>
                        <a:ext uri="{FF2B5EF4-FFF2-40B4-BE49-F238E27FC236}">
                          <a16:creationId xmlns:a16="http://schemas.microsoft.com/office/drawing/2014/main" id="{136D0965-2B1A-A28F-B496-6D4A9FE3B85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600090" y="2342069"/>
                      <a:ext cx="0" cy="281797"/>
                    </a:xfrm>
                    <a:prstGeom prst="line">
                      <a:avLst/>
                    </a:prstGeom>
                    <a:ln w="4445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Connector 50">
                      <a:extLst>
                        <a:ext uri="{FF2B5EF4-FFF2-40B4-BE49-F238E27FC236}">
                          <a16:creationId xmlns:a16="http://schemas.microsoft.com/office/drawing/2014/main" id="{706681F3-A135-63FE-193F-D242947F2D1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209690" y="2342067"/>
                      <a:ext cx="0" cy="281797"/>
                    </a:xfrm>
                    <a:prstGeom prst="line">
                      <a:avLst/>
                    </a:prstGeom>
                    <a:ln w="4445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5BD45517-937D-B5A7-88C4-DC3300145921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635486" y="2413080"/>
                    <a:ext cx="3536240" cy="245157"/>
                    <a:chOff x="1768414" y="2342070"/>
                    <a:chExt cx="2441276" cy="281802"/>
                  </a:xfrm>
                </p:grpSpPr>
                <p:cxnSp>
                  <p:nvCxnSpPr>
                    <p:cNvPr id="42" name="Straight Connector 41">
                      <a:extLst>
                        <a:ext uri="{FF2B5EF4-FFF2-40B4-BE49-F238E27FC236}">
                          <a16:creationId xmlns:a16="http://schemas.microsoft.com/office/drawing/2014/main" id="{6F55F1B4-027D-F968-AAC3-78E8E3308AB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68414" y="2482970"/>
                      <a:ext cx="2441276" cy="0"/>
                    </a:xfrm>
                    <a:prstGeom prst="line">
                      <a:avLst/>
                    </a:prstGeom>
                    <a:ln w="4445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" name="Straight Connector 42">
                      <a:extLst>
                        <a:ext uri="{FF2B5EF4-FFF2-40B4-BE49-F238E27FC236}">
                          <a16:creationId xmlns:a16="http://schemas.microsoft.com/office/drawing/2014/main" id="{5FDE3F5C-C267-00B5-C45A-04417426E81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68414" y="2342071"/>
                      <a:ext cx="0" cy="281797"/>
                    </a:xfrm>
                    <a:prstGeom prst="line">
                      <a:avLst/>
                    </a:prstGeom>
                    <a:ln w="4445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" name="Straight Connector 43">
                      <a:extLst>
                        <a:ext uri="{FF2B5EF4-FFF2-40B4-BE49-F238E27FC236}">
                          <a16:creationId xmlns:a16="http://schemas.microsoft.com/office/drawing/2014/main" id="{E08542AD-DB74-F6EE-BCE3-95C1787ED7B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78014" y="2342070"/>
                      <a:ext cx="0" cy="281797"/>
                    </a:xfrm>
                    <a:prstGeom prst="line">
                      <a:avLst/>
                    </a:prstGeom>
                    <a:ln w="4445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44">
                      <a:extLst>
                        <a:ext uri="{FF2B5EF4-FFF2-40B4-BE49-F238E27FC236}">
                          <a16:creationId xmlns:a16="http://schemas.microsoft.com/office/drawing/2014/main" id="{87FC675D-D10B-7D8B-BA1E-70B040774ED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987614" y="2342070"/>
                      <a:ext cx="0" cy="281797"/>
                    </a:xfrm>
                    <a:prstGeom prst="line">
                      <a:avLst/>
                    </a:prstGeom>
                    <a:ln w="4445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" name="Straight Connector 45">
                      <a:extLst>
                        <a:ext uri="{FF2B5EF4-FFF2-40B4-BE49-F238E27FC236}">
                          <a16:creationId xmlns:a16="http://schemas.microsoft.com/office/drawing/2014/main" id="{0CEC6A05-6D88-FE4C-2A0F-8C56353AAFE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634234" y="2342075"/>
                      <a:ext cx="0" cy="281797"/>
                    </a:xfrm>
                    <a:prstGeom prst="line">
                      <a:avLst/>
                    </a:prstGeom>
                    <a:ln w="4445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2811504B-A10F-7801-BE49-6D327B189438}"/>
                    </a:ext>
                  </a:extLst>
                </p:cNvPr>
                <p:cNvSpPr/>
                <p:nvPr/>
              </p:nvSpPr>
              <p:spPr>
                <a:xfrm>
                  <a:off x="4092131" y="2335193"/>
                  <a:ext cx="232826" cy="245156"/>
                </a:xfrm>
                <a:prstGeom prst="ellipse">
                  <a:avLst/>
                </a:prstGeom>
                <a:solidFill>
                  <a:srgbClr val="00508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D088329D-DFC3-2DC3-7F4F-53CBF27D6087}"/>
                    </a:ext>
                  </a:extLst>
                </p:cNvPr>
                <p:cNvSpPr/>
                <p:nvPr/>
              </p:nvSpPr>
              <p:spPr>
                <a:xfrm>
                  <a:off x="4500155" y="1943212"/>
                  <a:ext cx="232826" cy="245156"/>
                </a:xfrm>
                <a:prstGeom prst="ellipse">
                  <a:avLst/>
                </a:prstGeom>
                <a:solidFill>
                  <a:srgbClr val="00508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AA8A98E6-F107-9929-E066-E23BE10361BB}"/>
                    </a:ext>
                  </a:extLst>
                </p:cNvPr>
                <p:cNvSpPr/>
                <p:nvPr/>
              </p:nvSpPr>
              <p:spPr>
                <a:xfrm>
                  <a:off x="5265939" y="1195920"/>
                  <a:ext cx="232827" cy="245155"/>
                </a:xfrm>
                <a:prstGeom prst="ellipse">
                  <a:avLst/>
                </a:prstGeom>
                <a:solidFill>
                  <a:srgbClr val="00508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5F92CFCE-9F03-67A0-8C21-B73364DC7E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7977" y="886301"/>
                <a:ext cx="1365064" cy="1270821"/>
              </a:xfrm>
              <a:prstGeom prst="straightConnector1">
                <a:avLst/>
              </a:prstGeom>
              <a:ln w="31750">
                <a:solidFill>
                  <a:schemeClr val="bg2">
                    <a:lumMod val="50000"/>
                  </a:schemeClr>
                </a:solidFill>
                <a:prstDash val="sysDot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F02C8CF-5C8B-1823-1ED2-9DAB2AFFEF7B}"/>
                </a:ext>
              </a:extLst>
            </p:cNvPr>
            <p:cNvGrpSpPr/>
            <p:nvPr/>
          </p:nvGrpSpPr>
          <p:grpSpPr>
            <a:xfrm>
              <a:off x="5807522" y="1600075"/>
              <a:ext cx="1657903" cy="1600139"/>
              <a:chOff x="567712" y="822598"/>
              <a:chExt cx="1657903" cy="1600139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0351F958-5329-44F5-E2EE-04E14D5A54DE}"/>
                  </a:ext>
                </a:extLst>
              </p:cNvPr>
              <p:cNvGrpSpPr/>
              <p:nvPr/>
            </p:nvGrpSpPr>
            <p:grpSpPr>
              <a:xfrm>
                <a:off x="567712" y="822598"/>
                <a:ext cx="1657903" cy="1600139"/>
                <a:chOff x="2348404" y="756454"/>
                <a:chExt cx="3595381" cy="3668601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9AA37CCE-1B47-7F3B-20DB-BBAD38B26B77}"/>
                    </a:ext>
                  </a:extLst>
                </p:cNvPr>
                <p:cNvSpPr/>
                <p:nvPr/>
              </p:nvSpPr>
              <p:spPr>
                <a:xfrm>
                  <a:off x="2764361" y="2699268"/>
                  <a:ext cx="232826" cy="245156"/>
                </a:xfrm>
                <a:prstGeom prst="ellipse">
                  <a:avLst/>
                </a:prstGeom>
                <a:solidFill>
                  <a:srgbClr val="00508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35B62814-93E2-FF30-E1DC-86AA431FBA8E}"/>
                    </a:ext>
                  </a:extLst>
                </p:cNvPr>
                <p:cNvSpPr/>
                <p:nvPr/>
              </p:nvSpPr>
              <p:spPr>
                <a:xfrm>
                  <a:off x="4554121" y="3378297"/>
                  <a:ext cx="232826" cy="245156"/>
                </a:xfrm>
                <a:prstGeom prst="ellipse">
                  <a:avLst/>
                </a:prstGeom>
                <a:solidFill>
                  <a:srgbClr val="00508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463C4220-B2DE-AABB-1BFF-4D22B39C2818}"/>
                    </a:ext>
                  </a:extLst>
                </p:cNvPr>
                <p:cNvGrpSpPr/>
                <p:nvPr/>
              </p:nvGrpSpPr>
              <p:grpSpPr>
                <a:xfrm>
                  <a:off x="2348404" y="872170"/>
                  <a:ext cx="3595381" cy="3552885"/>
                  <a:chOff x="2281027" y="767539"/>
                  <a:chExt cx="3595381" cy="3552885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B214EE17-F11E-43FA-1F9D-C7EEDA0C98D7}"/>
                      </a:ext>
                    </a:extLst>
                  </p:cNvPr>
                  <p:cNvGrpSpPr/>
                  <p:nvPr/>
                </p:nvGrpSpPr>
                <p:grpSpPr>
                  <a:xfrm>
                    <a:off x="2340168" y="4075267"/>
                    <a:ext cx="3536240" cy="245157"/>
                    <a:chOff x="1768414" y="2342067"/>
                    <a:chExt cx="2441276" cy="281800"/>
                  </a:xfrm>
                </p:grpSpPr>
                <p:cxnSp>
                  <p:nvCxnSpPr>
                    <p:cNvPr id="27" name="Straight Connector 26">
                      <a:extLst>
                        <a:ext uri="{FF2B5EF4-FFF2-40B4-BE49-F238E27FC236}">
                          <a16:creationId xmlns:a16="http://schemas.microsoft.com/office/drawing/2014/main" id="{B78ACD5B-20A1-DEDD-6406-7CDF1204DA0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68414" y="2482970"/>
                      <a:ext cx="2441276" cy="0"/>
                    </a:xfrm>
                    <a:prstGeom prst="line">
                      <a:avLst/>
                    </a:prstGeom>
                    <a:ln w="4445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Straight Connector 27">
                      <a:extLst>
                        <a:ext uri="{FF2B5EF4-FFF2-40B4-BE49-F238E27FC236}">
                          <a16:creationId xmlns:a16="http://schemas.microsoft.com/office/drawing/2014/main" id="{63778869-3313-F6C3-864D-331ED0A193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78014" y="2342070"/>
                      <a:ext cx="0" cy="281797"/>
                    </a:xfrm>
                    <a:prstGeom prst="line">
                      <a:avLst/>
                    </a:prstGeom>
                    <a:ln w="4445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" name="Straight Connector 28">
                      <a:extLst>
                        <a:ext uri="{FF2B5EF4-FFF2-40B4-BE49-F238E27FC236}">
                          <a16:creationId xmlns:a16="http://schemas.microsoft.com/office/drawing/2014/main" id="{CC2E0F6E-771B-1100-CC76-A299AC93B68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987614" y="2342070"/>
                      <a:ext cx="0" cy="281797"/>
                    </a:xfrm>
                    <a:prstGeom prst="line">
                      <a:avLst/>
                    </a:prstGeom>
                    <a:ln w="4445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" name="Straight Connector 29">
                      <a:extLst>
                        <a:ext uri="{FF2B5EF4-FFF2-40B4-BE49-F238E27FC236}">
                          <a16:creationId xmlns:a16="http://schemas.microsoft.com/office/drawing/2014/main" id="{7F4D4E7D-3277-325F-F810-F16CD0EC56A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600090" y="2342069"/>
                      <a:ext cx="0" cy="281797"/>
                    </a:xfrm>
                    <a:prstGeom prst="line">
                      <a:avLst/>
                    </a:prstGeom>
                    <a:ln w="4445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" name="Straight Connector 30">
                      <a:extLst>
                        <a:ext uri="{FF2B5EF4-FFF2-40B4-BE49-F238E27FC236}">
                          <a16:creationId xmlns:a16="http://schemas.microsoft.com/office/drawing/2014/main" id="{D19158C4-51CC-D585-CDAC-786F6112FDE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209690" y="2342067"/>
                      <a:ext cx="0" cy="281797"/>
                    </a:xfrm>
                    <a:prstGeom prst="line">
                      <a:avLst/>
                    </a:prstGeom>
                    <a:ln w="4445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B902B7CB-C951-C684-4D69-2B152B25605B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635486" y="2413080"/>
                    <a:ext cx="3536240" cy="245157"/>
                    <a:chOff x="1768414" y="2342070"/>
                    <a:chExt cx="2441276" cy="281802"/>
                  </a:xfrm>
                </p:grpSpPr>
                <p:cxnSp>
                  <p:nvCxnSpPr>
                    <p:cNvPr id="22" name="Straight Connector 21">
                      <a:extLst>
                        <a:ext uri="{FF2B5EF4-FFF2-40B4-BE49-F238E27FC236}">
                          <a16:creationId xmlns:a16="http://schemas.microsoft.com/office/drawing/2014/main" id="{15F24645-A7DB-D553-16AF-F8C331F3AD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68414" y="2482970"/>
                      <a:ext cx="2441276" cy="0"/>
                    </a:xfrm>
                    <a:prstGeom prst="line">
                      <a:avLst/>
                    </a:prstGeom>
                    <a:ln w="4445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" name="Straight Connector 22">
                      <a:extLst>
                        <a:ext uri="{FF2B5EF4-FFF2-40B4-BE49-F238E27FC236}">
                          <a16:creationId xmlns:a16="http://schemas.microsoft.com/office/drawing/2014/main" id="{841A1D59-E260-2C8D-ADF6-9D988C5E830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68414" y="2342071"/>
                      <a:ext cx="0" cy="281797"/>
                    </a:xfrm>
                    <a:prstGeom prst="line">
                      <a:avLst/>
                    </a:prstGeom>
                    <a:ln w="4445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Straight Connector 23">
                      <a:extLst>
                        <a:ext uri="{FF2B5EF4-FFF2-40B4-BE49-F238E27FC236}">
                          <a16:creationId xmlns:a16="http://schemas.microsoft.com/office/drawing/2014/main" id="{FB0C62B0-10F4-5BB0-B258-A1495E4A01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78014" y="2342070"/>
                      <a:ext cx="0" cy="281797"/>
                    </a:xfrm>
                    <a:prstGeom prst="line">
                      <a:avLst/>
                    </a:prstGeom>
                    <a:ln w="4445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Straight Connector 24">
                      <a:extLst>
                        <a:ext uri="{FF2B5EF4-FFF2-40B4-BE49-F238E27FC236}">
                          <a16:creationId xmlns:a16="http://schemas.microsoft.com/office/drawing/2014/main" id="{1F37654B-9D6A-A71B-4FB5-EE2F50AE587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987614" y="2342070"/>
                      <a:ext cx="0" cy="281797"/>
                    </a:xfrm>
                    <a:prstGeom prst="line">
                      <a:avLst/>
                    </a:prstGeom>
                    <a:ln w="4445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Straight Connector 25">
                      <a:extLst>
                        <a:ext uri="{FF2B5EF4-FFF2-40B4-BE49-F238E27FC236}">
                          <a16:creationId xmlns:a16="http://schemas.microsoft.com/office/drawing/2014/main" id="{7EA86ECD-9C3F-C723-0926-88ED4FAE8EB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634234" y="2342075"/>
                      <a:ext cx="0" cy="281797"/>
                    </a:xfrm>
                    <a:prstGeom prst="line">
                      <a:avLst/>
                    </a:prstGeom>
                    <a:ln w="4445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54279BBD-231D-4E4A-A69C-643396A7F733}"/>
                    </a:ext>
                  </a:extLst>
                </p:cNvPr>
                <p:cNvSpPr/>
                <p:nvPr/>
              </p:nvSpPr>
              <p:spPr>
                <a:xfrm>
                  <a:off x="3730898" y="760923"/>
                  <a:ext cx="232826" cy="245156"/>
                </a:xfrm>
                <a:prstGeom prst="ellipse">
                  <a:avLst/>
                </a:prstGeom>
                <a:solidFill>
                  <a:srgbClr val="00508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0E8C54BC-990B-B223-325B-8A0BC455B669}"/>
                    </a:ext>
                  </a:extLst>
                </p:cNvPr>
                <p:cNvSpPr/>
                <p:nvPr/>
              </p:nvSpPr>
              <p:spPr>
                <a:xfrm>
                  <a:off x="5377750" y="2248445"/>
                  <a:ext cx="232826" cy="245156"/>
                </a:xfrm>
                <a:prstGeom prst="ellipse">
                  <a:avLst/>
                </a:prstGeom>
                <a:solidFill>
                  <a:srgbClr val="00508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EA38CD18-C553-ADB1-E1F4-952132C5D681}"/>
                    </a:ext>
                  </a:extLst>
                </p:cNvPr>
                <p:cNvSpPr/>
                <p:nvPr/>
              </p:nvSpPr>
              <p:spPr>
                <a:xfrm>
                  <a:off x="5330067" y="756454"/>
                  <a:ext cx="232826" cy="245156"/>
                </a:xfrm>
                <a:prstGeom prst="ellipse">
                  <a:avLst/>
                </a:prstGeom>
                <a:solidFill>
                  <a:srgbClr val="00508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4097EEE5-702A-67B4-EAAF-EE51904626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6204" y="873070"/>
                <a:ext cx="1365064" cy="1270821"/>
              </a:xfrm>
              <a:prstGeom prst="straightConnector1">
                <a:avLst/>
              </a:prstGeom>
              <a:ln w="31750">
                <a:solidFill>
                  <a:schemeClr val="bg2">
                    <a:lumMod val="50000"/>
                  </a:schemeClr>
                </a:solidFill>
                <a:prstDash val="sysDot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CFD85D8-050B-9C2A-5BA5-ECA09FC46D3B}"/>
                </a:ext>
              </a:extLst>
            </p:cNvPr>
            <p:cNvSpPr txBox="1"/>
            <p:nvPr/>
          </p:nvSpPr>
          <p:spPr>
            <a:xfrm>
              <a:off x="2142384" y="3391189"/>
              <a:ext cx="370311" cy="427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ED64D7-CBF9-E720-7CA3-29F3214C774E}"/>
                </a:ext>
              </a:extLst>
            </p:cNvPr>
            <p:cNvSpPr txBox="1"/>
            <p:nvPr/>
          </p:nvSpPr>
          <p:spPr>
            <a:xfrm>
              <a:off x="4356461" y="3379135"/>
              <a:ext cx="360968" cy="427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02E6317-A868-44E2-66A0-8C346B670F46}"/>
                </a:ext>
              </a:extLst>
            </p:cNvPr>
            <p:cNvSpPr txBox="1"/>
            <p:nvPr/>
          </p:nvSpPr>
          <p:spPr>
            <a:xfrm>
              <a:off x="6534159" y="3379135"/>
              <a:ext cx="359101" cy="427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</a:t>
              </a:r>
              <a:endParaRPr lang="en-US" dirty="0"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E10D1307-4609-42B1-8C3A-EDC5F9DF9F78}"/>
              </a:ext>
            </a:extLst>
          </p:cNvPr>
          <p:cNvSpPr txBox="1"/>
          <p:nvPr/>
        </p:nvSpPr>
        <p:spPr>
          <a:xfrm>
            <a:off x="6587899" y="1640131"/>
            <a:ext cx="15645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Correlation:</a:t>
            </a:r>
            <a:r>
              <a:rPr lang="zh-CN" altLang="en-US" dirty="0"/>
              <a:t>     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2400" dirty="0"/>
              <a:t> </a:t>
            </a:r>
            <a:r>
              <a:rPr lang="en-US" altLang="zh-CN" sz="2400" dirty="0"/>
              <a:t>B</a:t>
            </a:r>
            <a:r>
              <a:rPr lang="zh-CN" altLang="en-US" sz="2400" dirty="0"/>
              <a:t> </a:t>
            </a:r>
            <a:r>
              <a:rPr lang="en-US" altLang="zh-CN" sz="2400" dirty="0"/>
              <a:t>&gt;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&gt;</a:t>
            </a:r>
            <a:r>
              <a:rPr lang="zh-CN" altLang="en-US" sz="2400" dirty="0"/>
              <a:t> </a:t>
            </a:r>
            <a:r>
              <a:rPr lang="en-US" altLang="zh-CN" sz="2400" dirty="0"/>
              <a:t>C</a:t>
            </a:r>
            <a:endParaRPr lang="en-US" sz="2400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A1E7E7D-A03C-AD33-4B3F-B885829F5451}"/>
              </a:ext>
            </a:extLst>
          </p:cNvPr>
          <p:cNvGrpSpPr/>
          <p:nvPr/>
        </p:nvGrpSpPr>
        <p:grpSpPr>
          <a:xfrm>
            <a:off x="858465" y="3594121"/>
            <a:ext cx="5223362" cy="1842215"/>
            <a:chOff x="327004" y="2989229"/>
            <a:chExt cx="6052325" cy="2240244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15066768-ECBE-AFAE-DAFC-3E8AB59FE115}"/>
                </a:ext>
              </a:extLst>
            </p:cNvPr>
            <p:cNvGrpSpPr/>
            <p:nvPr/>
          </p:nvGrpSpPr>
          <p:grpSpPr>
            <a:xfrm>
              <a:off x="327004" y="3054219"/>
              <a:ext cx="1657903" cy="1549667"/>
              <a:chOff x="2281027" y="767539"/>
              <a:chExt cx="3595381" cy="3552885"/>
            </a:xfrm>
          </p:grpSpPr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C15BF997-DBD1-1C74-D265-AAF3C42F4538}"/>
                  </a:ext>
                </a:extLst>
              </p:cNvPr>
              <p:cNvGrpSpPr/>
              <p:nvPr/>
            </p:nvGrpSpPr>
            <p:grpSpPr>
              <a:xfrm>
                <a:off x="2340168" y="4075267"/>
                <a:ext cx="3536240" cy="245157"/>
                <a:chOff x="1768414" y="2342067"/>
                <a:chExt cx="2441276" cy="281800"/>
              </a:xfrm>
            </p:grpSpPr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03B9FA6C-582E-10E1-EDBF-5A99BB25D4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68414" y="2482970"/>
                  <a:ext cx="2441276" cy="0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874545B9-3DA6-0953-90D7-7A10DAE06A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78014" y="2342070"/>
                  <a:ext cx="0" cy="281797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87018A91-3F7F-E83D-90E1-777CDE70FA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87614" y="2342070"/>
                  <a:ext cx="0" cy="281797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7A81B4C4-CB76-ACB7-7C62-4BFBB63426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00090" y="2342069"/>
                  <a:ext cx="0" cy="281797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DAA3DA94-E18C-ED6F-9FBE-D056FC1E33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09690" y="2342067"/>
                  <a:ext cx="0" cy="281797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03BB1218-D7B4-555E-2D4B-EC42D80840E8}"/>
                  </a:ext>
                </a:extLst>
              </p:cNvPr>
              <p:cNvGrpSpPr/>
              <p:nvPr/>
            </p:nvGrpSpPr>
            <p:grpSpPr>
              <a:xfrm rot="5400000">
                <a:off x="635486" y="2413080"/>
                <a:ext cx="3536240" cy="245157"/>
                <a:chOff x="1768414" y="2342070"/>
                <a:chExt cx="2441276" cy="281802"/>
              </a:xfrm>
            </p:grpSpPr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3E02B9C3-ECA7-F91C-A542-585EC46626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68414" y="2482970"/>
                  <a:ext cx="2441276" cy="0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FA9DBBE0-09D3-9C06-44CE-4698A0904B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68414" y="2342071"/>
                  <a:ext cx="0" cy="281797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438BA095-035B-07EA-2A0A-646C51AC29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78014" y="2342070"/>
                  <a:ext cx="0" cy="281797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B3EB9E76-F4DE-044B-F2CC-0727ED3A83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87614" y="2342070"/>
                  <a:ext cx="0" cy="281797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699EF225-01D5-603C-E6BE-CFA740E229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34234" y="2342075"/>
                  <a:ext cx="0" cy="281797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9F1CC493-DE7C-2D87-CECA-FEF92E68D164}"/>
                </a:ext>
              </a:extLst>
            </p:cNvPr>
            <p:cNvGrpSpPr/>
            <p:nvPr/>
          </p:nvGrpSpPr>
          <p:grpSpPr>
            <a:xfrm rot="262287">
              <a:off x="555901" y="3049679"/>
              <a:ext cx="1365064" cy="1270821"/>
              <a:chOff x="555901" y="3049679"/>
              <a:chExt cx="1365064" cy="1270821"/>
            </a:xfrm>
          </p:grpSpPr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4DBED518-04A2-FE0B-A4D0-69B095302B18}"/>
                  </a:ext>
                </a:extLst>
              </p:cNvPr>
              <p:cNvSpPr/>
              <p:nvPr/>
            </p:nvSpPr>
            <p:spPr>
              <a:xfrm>
                <a:off x="603071" y="4037707"/>
                <a:ext cx="107361" cy="106930"/>
              </a:xfrm>
              <a:prstGeom prst="ellipse">
                <a:avLst/>
              </a:prstGeom>
              <a:solidFill>
                <a:srgbClr val="0050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E42918EA-04E1-ABC9-A0A6-61A395C65519}"/>
                  </a:ext>
                </a:extLst>
              </p:cNvPr>
              <p:cNvSpPr/>
              <p:nvPr/>
            </p:nvSpPr>
            <p:spPr>
              <a:xfrm>
                <a:off x="1081574" y="3891696"/>
                <a:ext cx="107361" cy="106930"/>
              </a:xfrm>
              <a:prstGeom prst="ellipse">
                <a:avLst/>
              </a:prstGeom>
              <a:solidFill>
                <a:srgbClr val="0050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A8F8FE17-C360-CCA5-D92B-FD66830CFE5E}"/>
                  </a:ext>
                </a:extLst>
              </p:cNvPr>
              <p:cNvSpPr/>
              <p:nvPr/>
            </p:nvSpPr>
            <p:spPr>
              <a:xfrm>
                <a:off x="1227313" y="3458830"/>
                <a:ext cx="107361" cy="106930"/>
              </a:xfrm>
              <a:prstGeom prst="ellipse">
                <a:avLst/>
              </a:prstGeom>
              <a:solidFill>
                <a:srgbClr val="0050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726E8E36-9818-14FF-C5FB-3FD62498891D}"/>
                  </a:ext>
                </a:extLst>
              </p:cNvPr>
              <p:cNvSpPr/>
              <p:nvPr/>
            </p:nvSpPr>
            <p:spPr>
              <a:xfrm>
                <a:off x="1507047" y="3558629"/>
                <a:ext cx="107361" cy="106930"/>
              </a:xfrm>
              <a:prstGeom prst="ellipse">
                <a:avLst/>
              </a:prstGeom>
              <a:solidFill>
                <a:srgbClr val="0050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BAA49AD1-7F68-BDB6-2FAF-2300A69CECBA}"/>
                  </a:ext>
                </a:extLst>
              </p:cNvPr>
              <p:cNvSpPr/>
              <p:nvPr/>
            </p:nvSpPr>
            <p:spPr>
              <a:xfrm>
                <a:off x="1672338" y="3195430"/>
                <a:ext cx="107361" cy="106930"/>
              </a:xfrm>
              <a:prstGeom prst="ellipse">
                <a:avLst/>
              </a:prstGeom>
              <a:solidFill>
                <a:srgbClr val="0050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E8619A50-58F3-86C0-CD84-239821A3E1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5901" y="3049679"/>
                <a:ext cx="1365064" cy="1270821"/>
              </a:xfrm>
              <a:prstGeom prst="straightConnector1">
                <a:avLst/>
              </a:prstGeom>
              <a:ln w="31750">
                <a:solidFill>
                  <a:schemeClr val="bg2">
                    <a:lumMod val="50000"/>
                  </a:schemeClr>
                </a:solidFill>
                <a:prstDash val="sysDot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69DF52C0-F671-5EB1-1741-A9B4035B912A}"/>
                </a:ext>
              </a:extLst>
            </p:cNvPr>
            <p:cNvGrpSpPr/>
            <p:nvPr/>
          </p:nvGrpSpPr>
          <p:grpSpPr>
            <a:xfrm>
              <a:off x="2510580" y="3046960"/>
              <a:ext cx="1657903" cy="1549667"/>
              <a:chOff x="2281027" y="767539"/>
              <a:chExt cx="3595381" cy="3552885"/>
            </a:xfrm>
          </p:grpSpPr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374D3955-84A8-86FB-618C-82313E274051}"/>
                  </a:ext>
                </a:extLst>
              </p:cNvPr>
              <p:cNvGrpSpPr/>
              <p:nvPr/>
            </p:nvGrpSpPr>
            <p:grpSpPr>
              <a:xfrm>
                <a:off x="2340168" y="4075267"/>
                <a:ext cx="3536240" cy="245157"/>
                <a:chOff x="1768414" y="2342067"/>
                <a:chExt cx="2441276" cy="281800"/>
              </a:xfrm>
            </p:grpSpPr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5B7A9AC4-5BB4-495F-AA96-8658F84DF4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68414" y="2482970"/>
                  <a:ext cx="2441276" cy="0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DEB8EF46-E666-9545-CBE6-602449D5C6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78014" y="2342070"/>
                  <a:ext cx="0" cy="281797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CEBB6754-C8B2-5694-2BB5-5A0E8E2E7B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87614" y="2342070"/>
                  <a:ext cx="0" cy="281797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A2F8FA75-957D-D3CF-FFDE-5795C6A8A5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00090" y="2342069"/>
                  <a:ext cx="0" cy="281797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B10D6A36-EAE2-4021-1311-E913522B06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09690" y="2342067"/>
                  <a:ext cx="0" cy="281797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4356E73D-8D0A-AE00-8041-7565F7E58B33}"/>
                  </a:ext>
                </a:extLst>
              </p:cNvPr>
              <p:cNvGrpSpPr/>
              <p:nvPr/>
            </p:nvGrpSpPr>
            <p:grpSpPr>
              <a:xfrm rot="5400000">
                <a:off x="635486" y="2413080"/>
                <a:ext cx="3536240" cy="245157"/>
                <a:chOff x="1768414" y="2342070"/>
                <a:chExt cx="2441276" cy="281802"/>
              </a:xfrm>
            </p:grpSpPr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3CED9F60-E002-36CA-1345-E995C777B9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68414" y="2482970"/>
                  <a:ext cx="2441276" cy="0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24A79DE9-27A2-9270-6421-27D597CE2F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68414" y="2342071"/>
                  <a:ext cx="0" cy="281797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9A507FFB-56D9-C30E-9E24-1000F4C2E4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78014" y="2342070"/>
                  <a:ext cx="0" cy="281797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2EC4FCF8-678C-E917-FF28-5F066E062B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87614" y="2342070"/>
                  <a:ext cx="0" cy="281797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E99D2CF5-C149-1C10-2F64-34AFAB683E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34234" y="2342075"/>
                  <a:ext cx="0" cy="281797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0BE57782-DA0B-E3CC-C484-0F13725F058D}"/>
                </a:ext>
              </a:extLst>
            </p:cNvPr>
            <p:cNvGrpSpPr/>
            <p:nvPr/>
          </p:nvGrpSpPr>
          <p:grpSpPr>
            <a:xfrm rot="1704396">
              <a:off x="2730845" y="3060191"/>
              <a:ext cx="1365064" cy="1270821"/>
              <a:chOff x="2730845" y="3060191"/>
              <a:chExt cx="1365064" cy="1270821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3319F902-4356-0820-0CAA-28B2D1BB76EC}"/>
                  </a:ext>
                </a:extLst>
              </p:cNvPr>
              <p:cNvSpPr/>
              <p:nvPr/>
            </p:nvSpPr>
            <p:spPr>
              <a:xfrm>
                <a:off x="2855134" y="4118861"/>
                <a:ext cx="107361" cy="106930"/>
              </a:xfrm>
              <a:prstGeom prst="ellipse">
                <a:avLst/>
              </a:prstGeom>
              <a:solidFill>
                <a:srgbClr val="0050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15F8F942-7B4B-FB3C-7902-BAF7038BA778}"/>
                  </a:ext>
                </a:extLst>
              </p:cNvPr>
              <p:cNvSpPr/>
              <p:nvPr/>
            </p:nvSpPr>
            <p:spPr>
              <a:xfrm>
                <a:off x="3095618" y="3891696"/>
                <a:ext cx="107361" cy="106930"/>
              </a:xfrm>
              <a:prstGeom prst="ellipse">
                <a:avLst/>
              </a:prstGeom>
              <a:solidFill>
                <a:srgbClr val="0050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A0C3E7AA-83E5-B2C3-62EA-F3028FAEE59E}"/>
                  </a:ext>
                </a:extLst>
              </p:cNvPr>
              <p:cNvSpPr/>
              <p:nvPr/>
            </p:nvSpPr>
            <p:spPr>
              <a:xfrm>
                <a:off x="3314648" y="3685089"/>
                <a:ext cx="107361" cy="106930"/>
              </a:xfrm>
              <a:prstGeom prst="ellipse">
                <a:avLst/>
              </a:prstGeom>
              <a:solidFill>
                <a:srgbClr val="0050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98EE583E-1AAB-F95A-65D5-6D03CB0F7139}"/>
                  </a:ext>
                </a:extLst>
              </p:cNvPr>
              <p:cNvSpPr/>
              <p:nvPr/>
            </p:nvSpPr>
            <p:spPr>
              <a:xfrm>
                <a:off x="3502796" y="3514118"/>
                <a:ext cx="107361" cy="106930"/>
              </a:xfrm>
              <a:prstGeom prst="ellipse">
                <a:avLst/>
              </a:prstGeom>
              <a:solidFill>
                <a:srgbClr val="0050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9D222DFE-32AB-EE60-6587-0C25C66A376F}"/>
                  </a:ext>
                </a:extLst>
              </p:cNvPr>
              <p:cNvSpPr/>
              <p:nvPr/>
            </p:nvSpPr>
            <p:spPr>
              <a:xfrm>
                <a:off x="3855914" y="3188171"/>
                <a:ext cx="107361" cy="106930"/>
              </a:xfrm>
              <a:prstGeom prst="ellipse">
                <a:avLst/>
              </a:prstGeom>
              <a:solidFill>
                <a:srgbClr val="0050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5F27B702-0DC2-92F8-2023-8CC2540956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30845" y="3060191"/>
                <a:ext cx="1365064" cy="1270821"/>
              </a:xfrm>
              <a:prstGeom prst="straightConnector1">
                <a:avLst/>
              </a:prstGeom>
              <a:ln w="31750">
                <a:solidFill>
                  <a:schemeClr val="bg2">
                    <a:lumMod val="50000"/>
                  </a:schemeClr>
                </a:solidFill>
                <a:prstDash val="sysDot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A33BA0C-2B10-B579-B5E7-803B625209A7}"/>
                </a:ext>
              </a:extLst>
            </p:cNvPr>
            <p:cNvGrpSpPr/>
            <p:nvPr/>
          </p:nvGrpSpPr>
          <p:grpSpPr>
            <a:xfrm>
              <a:off x="4721426" y="3039701"/>
              <a:ext cx="1657903" cy="1549667"/>
              <a:chOff x="2281027" y="767539"/>
              <a:chExt cx="3595381" cy="3552885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745E61B2-FB4D-3ABB-574B-D2444C76CFFC}"/>
                  </a:ext>
                </a:extLst>
              </p:cNvPr>
              <p:cNvGrpSpPr/>
              <p:nvPr/>
            </p:nvGrpSpPr>
            <p:grpSpPr>
              <a:xfrm>
                <a:off x="2340168" y="4075267"/>
                <a:ext cx="3536240" cy="245157"/>
                <a:chOff x="1768414" y="2342067"/>
                <a:chExt cx="2441276" cy="281800"/>
              </a:xfrm>
            </p:grpSpPr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0BAB6A83-AC1D-BE45-88CE-66F75C3E09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68414" y="2482970"/>
                  <a:ext cx="2441276" cy="0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52A82556-957B-2FE5-653B-23AA4F28E8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78014" y="2342070"/>
                  <a:ext cx="0" cy="281797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E3180D35-16D9-C966-9A58-7E526E300E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87614" y="2342070"/>
                  <a:ext cx="0" cy="281797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DE4120D9-5B7F-E332-AC39-B69A435DEE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00090" y="2342069"/>
                  <a:ext cx="0" cy="281797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CD622B45-5C64-0763-6212-ED108BD6A6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09690" y="2342067"/>
                  <a:ext cx="0" cy="281797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A923A74B-E3A8-7B69-3742-73224A578FB6}"/>
                  </a:ext>
                </a:extLst>
              </p:cNvPr>
              <p:cNvGrpSpPr/>
              <p:nvPr/>
            </p:nvGrpSpPr>
            <p:grpSpPr>
              <a:xfrm rot="5400000">
                <a:off x="635486" y="2413080"/>
                <a:ext cx="3536240" cy="245157"/>
                <a:chOff x="1768414" y="2342070"/>
                <a:chExt cx="2441276" cy="281802"/>
              </a:xfrm>
            </p:grpSpPr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C1597C5F-0253-46B6-BB51-DFD982AEE8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68414" y="2482970"/>
                  <a:ext cx="2441276" cy="0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377727B1-7789-2251-9E65-5B8A27A4B0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68414" y="2342071"/>
                  <a:ext cx="0" cy="281797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5E92C622-D672-5214-586D-32E907F6AF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78014" y="2342070"/>
                  <a:ext cx="0" cy="281797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E46745AC-1F90-ED29-4002-339C692947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87614" y="2342070"/>
                  <a:ext cx="0" cy="281797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D316E5C9-0FD3-F00D-3F7F-0AF2746D83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34234" y="2342075"/>
                  <a:ext cx="0" cy="281797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F52AC5F3-334E-CB22-E698-A5BF0623DAFB}"/>
                </a:ext>
              </a:extLst>
            </p:cNvPr>
            <p:cNvGrpSpPr/>
            <p:nvPr/>
          </p:nvGrpSpPr>
          <p:grpSpPr>
            <a:xfrm rot="20230618">
              <a:off x="4913232" y="2989229"/>
              <a:ext cx="1431750" cy="1321293"/>
              <a:chOff x="4913232" y="2989229"/>
              <a:chExt cx="1431750" cy="1321293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DF0FCB2C-2F0B-71A9-AEF9-A74B0A9E2B5C}"/>
                  </a:ext>
                </a:extLst>
              </p:cNvPr>
              <p:cNvSpPr/>
              <p:nvPr/>
            </p:nvSpPr>
            <p:spPr>
              <a:xfrm>
                <a:off x="4913232" y="3836629"/>
                <a:ext cx="107361" cy="106930"/>
              </a:xfrm>
              <a:prstGeom prst="ellipse">
                <a:avLst/>
              </a:prstGeom>
              <a:solidFill>
                <a:srgbClr val="0050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5B71461-F946-A8EA-4689-33983ACA7C0E}"/>
                  </a:ext>
                </a:extLst>
              </p:cNvPr>
              <p:cNvSpPr/>
              <p:nvPr/>
            </p:nvSpPr>
            <p:spPr>
              <a:xfrm>
                <a:off x="5738527" y="4132802"/>
                <a:ext cx="107361" cy="106930"/>
              </a:xfrm>
              <a:prstGeom prst="ellipse">
                <a:avLst/>
              </a:prstGeom>
              <a:solidFill>
                <a:srgbClr val="0050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16C9397-FDA2-E681-D02E-D1C90203AE1B}"/>
                  </a:ext>
                </a:extLst>
              </p:cNvPr>
              <p:cNvSpPr/>
              <p:nvPr/>
            </p:nvSpPr>
            <p:spPr>
              <a:xfrm>
                <a:off x="5358922" y="2991178"/>
                <a:ext cx="107361" cy="106930"/>
              </a:xfrm>
              <a:prstGeom prst="ellipse">
                <a:avLst/>
              </a:prstGeom>
              <a:solidFill>
                <a:srgbClr val="0050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C662CC2A-7500-B6CC-EE57-855F287EE19E}"/>
                  </a:ext>
                </a:extLst>
              </p:cNvPr>
              <p:cNvSpPr/>
              <p:nvPr/>
            </p:nvSpPr>
            <p:spPr>
              <a:xfrm>
                <a:off x="6118319" y="3639993"/>
                <a:ext cx="107361" cy="106930"/>
              </a:xfrm>
              <a:prstGeom prst="ellipse">
                <a:avLst/>
              </a:prstGeom>
              <a:solidFill>
                <a:srgbClr val="0050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510081B5-4512-781C-3CB2-4165F7DABBC9}"/>
                  </a:ext>
                </a:extLst>
              </p:cNvPr>
              <p:cNvSpPr/>
              <p:nvPr/>
            </p:nvSpPr>
            <p:spPr>
              <a:xfrm>
                <a:off x="6096331" y="2989229"/>
                <a:ext cx="107361" cy="106930"/>
              </a:xfrm>
              <a:prstGeom prst="ellipse">
                <a:avLst/>
              </a:prstGeom>
              <a:solidFill>
                <a:srgbClr val="0050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C7DDDD5A-84FC-7EA7-73B8-281FB3A199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79918" y="3039701"/>
                <a:ext cx="1365064" cy="1270821"/>
              </a:xfrm>
              <a:prstGeom prst="straightConnector1">
                <a:avLst/>
              </a:prstGeom>
              <a:ln w="31750">
                <a:solidFill>
                  <a:schemeClr val="bg2">
                    <a:lumMod val="50000"/>
                  </a:schemeClr>
                </a:solidFill>
                <a:prstDash val="sysDot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164EBB9-616B-AEC3-47BC-68B2465D385D}"/>
                </a:ext>
              </a:extLst>
            </p:cNvPr>
            <p:cNvSpPr txBox="1"/>
            <p:nvPr/>
          </p:nvSpPr>
          <p:spPr>
            <a:xfrm>
              <a:off x="1056288" y="4780343"/>
              <a:ext cx="368138" cy="449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</a:t>
              </a:r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DC138C7-60BE-38EA-6E9B-F64BE8A2A5CD}"/>
                </a:ext>
              </a:extLst>
            </p:cNvPr>
            <p:cNvSpPr txBox="1"/>
            <p:nvPr/>
          </p:nvSpPr>
          <p:spPr>
            <a:xfrm>
              <a:off x="3270364" y="4768290"/>
              <a:ext cx="358850" cy="449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</a:t>
              </a:r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F4FCBF1-21CE-16E0-0DFD-51869732F0D2}"/>
                </a:ext>
              </a:extLst>
            </p:cNvPr>
            <p:cNvSpPr txBox="1"/>
            <p:nvPr/>
          </p:nvSpPr>
          <p:spPr>
            <a:xfrm>
              <a:off x="5448063" y="4768290"/>
              <a:ext cx="356994" cy="449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</a:t>
              </a:r>
              <a:endParaRPr lang="en-US" dirty="0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97F740DE-8EF0-EC8C-A8BE-ADF4C9E5168F}"/>
              </a:ext>
            </a:extLst>
          </p:cNvPr>
          <p:cNvSpPr txBox="1"/>
          <p:nvPr/>
        </p:nvSpPr>
        <p:spPr>
          <a:xfrm>
            <a:off x="6610916" y="3803735"/>
            <a:ext cx="134524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dirty="0"/>
          </a:p>
          <a:p>
            <a:r>
              <a:rPr lang="zh-CN" altLang="en-US" sz="2400" dirty="0"/>
              <a:t> </a:t>
            </a:r>
            <a:r>
              <a:rPr lang="en-US" altLang="zh-CN" sz="2400" dirty="0"/>
              <a:t>B</a:t>
            </a:r>
            <a:r>
              <a:rPr lang="zh-CN" altLang="en-US" sz="2400" dirty="0"/>
              <a:t> </a:t>
            </a:r>
            <a:r>
              <a:rPr lang="en-US" altLang="zh-CN" sz="2400" dirty="0"/>
              <a:t>&gt;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&gt;</a:t>
            </a:r>
            <a:r>
              <a:rPr lang="zh-CN" altLang="en-US" sz="2400" dirty="0"/>
              <a:t> </a:t>
            </a:r>
            <a:r>
              <a:rPr lang="en-US" altLang="zh-CN" sz="2400" dirty="0"/>
              <a:t>C</a:t>
            </a:r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C3771B-98B7-CEAF-8999-0551CFB98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6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2" grpId="0"/>
      <p:bldP spid="13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17D9BE2-584E-9C0E-15F8-A0A75B8E4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536" y="793829"/>
            <a:ext cx="7448008" cy="379161"/>
          </a:xfrm>
        </p:spPr>
        <p:txBody>
          <a:bodyPr>
            <a:no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Correlation strength and sign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B83A679-2CC1-C585-0436-8DD6E422CBEE}"/>
              </a:ext>
            </a:extLst>
          </p:cNvPr>
          <p:cNvGrpSpPr/>
          <p:nvPr/>
        </p:nvGrpSpPr>
        <p:grpSpPr>
          <a:xfrm>
            <a:off x="1713101" y="1763343"/>
            <a:ext cx="5606116" cy="2036058"/>
            <a:chOff x="1424412" y="987034"/>
            <a:chExt cx="6052325" cy="225547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FCE6937-1C2B-1EEE-777F-5D338A9871D0}"/>
                </a:ext>
              </a:extLst>
            </p:cNvPr>
            <p:cNvGrpSpPr/>
            <p:nvPr/>
          </p:nvGrpSpPr>
          <p:grpSpPr>
            <a:xfrm>
              <a:off x="1424412" y="1107252"/>
              <a:ext cx="1657903" cy="1549667"/>
              <a:chOff x="2281027" y="767539"/>
              <a:chExt cx="3595381" cy="3552885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243CA3B9-EE95-29C8-EE4F-A20D590F6322}"/>
                  </a:ext>
                </a:extLst>
              </p:cNvPr>
              <p:cNvGrpSpPr/>
              <p:nvPr/>
            </p:nvGrpSpPr>
            <p:grpSpPr>
              <a:xfrm>
                <a:off x="2340168" y="4075267"/>
                <a:ext cx="3536240" cy="245157"/>
                <a:chOff x="1768414" y="2342067"/>
                <a:chExt cx="2441276" cy="281800"/>
              </a:xfrm>
            </p:grpSpPr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F1CCDB95-A126-85A7-FED6-2321264813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68414" y="2482970"/>
                  <a:ext cx="2441276" cy="0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9F134281-206E-4C26-55D1-FC952183E5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78014" y="2342070"/>
                  <a:ext cx="0" cy="281797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044263F1-F1F9-86E2-E8CD-45BABEEE77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87614" y="2342070"/>
                  <a:ext cx="0" cy="281797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EB0D06D0-AC8C-CD07-4A8E-5ED5F680BB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00090" y="2342069"/>
                  <a:ext cx="0" cy="281797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A28EF121-1763-37C9-3B18-08B2270D5C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09690" y="2342067"/>
                  <a:ext cx="0" cy="281797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3653135E-84F6-D187-80E7-E6E4BCF3BE49}"/>
                  </a:ext>
                </a:extLst>
              </p:cNvPr>
              <p:cNvGrpSpPr/>
              <p:nvPr/>
            </p:nvGrpSpPr>
            <p:grpSpPr>
              <a:xfrm rot="5400000">
                <a:off x="635486" y="2413080"/>
                <a:ext cx="3536240" cy="245157"/>
                <a:chOff x="1768414" y="2342070"/>
                <a:chExt cx="2441276" cy="281802"/>
              </a:xfrm>
            </p:grpSpPr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03101C35-A59B-B8AF-5C7C-C126A3EAA9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68414" y="2482970"/>
                  <a:ext cx="2441276" cy="0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1B63266F-CD1E-BC85-FB58-05D3267493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68414" y="2342071"/>
                  <a:ext cx="0" cy="281797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E5B8CB87-6D13-3720-527D-C8E9FD272C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78014" y="2342070"/>
                  <a:ext cx="0" cy="281797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FC0A8BB2-88C0-17DE-631E-F6B89A7406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87614" y="2342070"/>
                  <a:ext cx="0" cy="281797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DC62F6CF-B1E7-EEEA-6C05-D790A22275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34234" y="2342075"/>
                  <a:ext cx="0" cy="281797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4E3C5E9-949B-DF88-D25D-2363A1C84B89}"/>
                </a:ext>
              </a:extLst>
            </p:cNvPr>
            <p:cNvGrpSpPr/>
            <p:nvPr/>
          </p:nvGrpSpPr>
          <p:grpSpPr>
            <a:xfrm rot="262287">
              <a:off x="1653309" y="1102712"/>
              <a:ext cx="1365064" cy="1270821"/>
              <a:chOff x="555901" y="3049679"/>
              <a:chExt cx="1365064" cy="1270821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4CB5778F-693D-6ACF-2945-C3F57CFBAFF4}"/>
                  </a:ext>
                </a:extLst>
              </p:cNvPr>
              <p:cNvSpPr/>
              <p:nvPr/>
            </p:nvSpPr>
            <p:spPr>
              <a:xfrm>
                <a:off x="603071" y="4037707"/>
                <a:ext cx="107361" cy="106930"/>
              </a:xfrm>
              <a:prstGeom prst="ellipse">
                <a:avLst/>
              </a:prstGeom>
              <a:solidFill>
                <a:srgbClr val="0050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C0ADB4D-3307-C3CD-0368-720BF775B96C}"/>
                  </a:ext>
                </a:extLst>
              </p:cNvPr>
              <p:cNvSpPr/>
              <p:nvPr/>
            </p:nvSpPr>
            <p:spPr>
              <a:xfrm>
                <a:off x="1081574" y="3891696"/>
                <a:ext cx="107361" cy="106930"/>
              </a:xfrm>
              <a:prstGeom prst="ellipse">
                <a:avLst/>
              </a:prstGeom>
              <a:solidFill>
                <a:srgbClr val="0050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F1EDD14-013B-8CD9-6CEA-BDCD09601378}"/>
                  </a:ext>
                </a:extLst>
              </p:cNvPr>
              <p:cNvSpPr/>
              <p:nvPr/>
            </p:nvSpPr>
            <p:spPr>
              <a:xfrm>
                <a:off x="1227313" y="3458830"/>
                <a:ext cx="107361" cy="106930"/>
              </a:xfrm>
              <a:prstGeom prst="ellipse">
                <a:avLst/>
              </a:prstGeom>
              <a:solidFill>
                <a:srgbClr val="0050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E503FC4-ABA7-2E9E-0868-70A463CC9AD4}"/>
                  </a:ext>
                </a:extLst>
              </p:cNvPr>
              <p:cNvSpPr/>
              <p:nvPr/>
            </p:nvSpPr>
            <p:spPr>
              <a:xfrm>
                <a:off x="1507047" y="3558629"/>
                <a:ext cx="107361" cy="106930"/>
              </a:xfrm>
              <a:prstGeom prst="ellipse">
                <a:avLst/>
              </a:prstGeom>
              <a:solidFill>
                <a:srgbClr val="0050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D9790AA7-DB58-43DC-7453-3B137BF4C43B}"/>
                  </a:ext>
                </a:extLst>
              </p:cNvPr>
              <p:cNvSpPr/>
              <p:nvPr/>
            </p:nvSpPr>
            <p:spPr>
              <a:xfrm>
                <a:off x="1672338" y="3195430"/>
                <a:ext cx="107361" cy="106930"/>
              </a:xfrm>
              <a:prstGeom prst="ellipse">
                <a:avLst/>
              </a:prstGeom>
              <a:solidFill>
                <a:srgbClr val="0050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77AEEAF0-101E-CE91-5EC1-950ECB3BC4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5901" y="3049679"/>
                <a:ext cx="1365064" cy="1270821"/>
              </a:xfrm>
              <a:prstGeom prst="straightConnector1">
                <a:avLst/>
              </a:prstGeom>
              <a:ln w="31750">
                <a:solidFill>
                  <a:schemeClr val="bg2">
                    <a:lumMod val="50000"/>
                  </a:schemeClr>
                </a:solidFill>
                <a:prstDash val="sysDot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4577CF4-3BF4-18CB-7F25-AF37BBAA0C08}"/>
                </a:ext>
              </a:extLst>
            </p:cNvPr>
            <p:cNvGrpSpPr/>
            <p:nvPr/>
          </p:nvGrpSpPr>
          <p:grpSpPr>
            <a:xfrm>
              <a:off x="3607988" y="1099993"/>
              <a:ext cx="1657903" cy="1549667"/>
              <a:chOff x="2281027" y="767539"/>
              <a:chExt cx="3595381" cy="3552885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8ECDB3ED-AE6B-CD34-5A5C-560F2E86B69D}"/>
                  </a:ext>
                </a:extLst>
              </p:cNvPr>
              <p:cNvGrpSpPr/>
              <p:nvPr/>
            </p:nvGrpSpPr>
            <p:grpSpPr>
              <a:xfrm>
                <a:off x="2340168" y="4075267"/>
                <a:ext cx="3536240" cy="245157"/>
                <a:chOff x="1768414" y="2342067"/>
                <a:chExt cx="2441276" cy="281800"/>
              </a:xfrm>
            </p:grpSpPr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FC83F65D-FE99-7F53-0D26-492DBD005C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68414" y="2482970"/>
                  <a:ext cx="2441276" cy="0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05B2B22F-C704-4D4E-009E-D1106B2A08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78014" y="2342070"/>
                  <a:ext cx="0" cy="281797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DFFE45D8-AF5E-6DE4-636F-7679805DC5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87614" y="2342070"/>
                  <a:ext cx="0" cy="281797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82ABD72B-A56D-0983-D7DD-9FF1A1EF7D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00090" y="2342069"/>
                  <a:ext cx="0" cy="281797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C313E988-A3C6-7DE0-C69F-6B1D04DACD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09690" y="2342067"/>
                  <a:ext cx="0" cy="281797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2400EC3A-CA85-9F64-03DF-51F1F92AC91A}"/>
                  </a:ext>
                </a:extLst>
              </p:cNvPr>
              <p:cNvGrpSpPr/>
              <p:nvPr/>
            </p:nvGrpSpPr>
            <p:grpSpPr>
              <a:xfrm rot="5400000">
                <a:off x="635486" y="2413080"/>
                <a:ext cx="3536240" cy="245157"/>
                <a:chOff x="1768414" y="2342070"/>
                <a:chExt cx="2441276" cy="281802"/>
              </a:xfrm>
            </p:grpSpPr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C020C62A-530F-3375-D196-4241E9D526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68414" y="2482970"/>
                  <a:ext cx="2441276" cy="0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F5032671-6774-0CD6-0E1E-F658D57D1F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68414" y="2342071"/>
                  <a:ext cx="0" cy="281797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6C523E52-F065-51C4-DE5F-9B87BF99B2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78014" y="2342070"/>
                  <a:ext cx="0" cy="281797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45F1B083-97CE-DDD7-1CA0-67FC0ED489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87614" y="2342070"/>
                  <a:ext cx="0" cy="281797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2B5E95D0-2440-8BFF-699C-BDCFEA838D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34234" y="2342075"/>
                  <a:ext cx="0" cy="281797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4F189A2-C9C9-4104-094A-6DFB16BF17FB}"/>
                </a:ext>
              </a:extLst>
            </p:cNvPr>
            <p:cNvGrpSpPr/>
            <p:nvPr/>
          </p:nvGrpSpPr>
          <p:grpSpPr>
            <a:xfrm rot="15577580">
              <a:off x="3828253" y="1113224"/>
              <a:ext cx="1365064" cy="1270821"/>
              <a:chOff x="2730845" y="3060191"/>
              <a:chExt cx="1365064" cy="1270821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16A44C2-82AD-5859-6F19-BEB5F7E7E22F}"/>
                  </a:ext>
                </a:extLst>
              </p:cNvPr>
              <p:cNvSpPr/>
              <p:nvPr/>
            </p:nvSpPr>
            <p:spPr>
              <a:xfrm>
                <a:off x="2855134" y="4118861"/>
                <a:ext cx="107361" cy="106930"/>
              </a:xfrm>
              <a:prstGeom prst="ellipse">
                <a:avLst/>
              </a:prstGeom>
              <a:solidFill>
                <a:srgbClr val="0050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A6956E7E-2F3C-9D6B-63BD-CBED159C3239}"/>
                  </a:ext>
                </a:extLst>
              </p:cNvPr>
              <p:cNvSpPr/>
              <p:nvPr/>
            </p:nvSpPr>
            <p:spPr>
              <a:xfrm>
                <a:off x="3095618" y="3891696"/>
                <a:ext cx="107361" cy="106930"/>
              </a:xfrm>
              <a:prstGeom prst="ellipse">
                <a:avLst/>
              </a:prstGeom>
              <a:solidFill>
                <a:srgbClr val="0050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51E9A7B0-8BD3-CE46-95D6-E848B7BE021B}"/>
                  </a:ext>
                </a:extLst>
              </p:cNvPr>
              <p:cNvSpPr/>
              <p:nvPr/>
            </p:nvSpPr>
            <p:spPr>
              <a:xfrm>
                <a:off x="3314648" y="3685089"/>
                <a:ext cx="107361" cy="106930"/>
              </a:xfrm>
              <a:prstGeom prst="ellipse">
                <a:avLst/>
              </a:prstGeom>
              <a:solidFill>
                <a:srgbClr val="0050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D4E4BAB-5E1B-D45F-7343-3F46EEC0F7B8}"/>
                  </a:ext>
                </a:extLst>
              </p:cNvPr>
              <p:cNvSpPr/>
              <p:nvPr/>
            </p:nvSpPr>
            <p:spPr>
              <a:xfrm>
                <a:off x="3502796" y="3514118"/>
                <a:ext cx="107361" cy="106930"/>
              </a:xfrm>
              <a:prstGeom prst="ellipse">
                <a:avLst/>
              </a:prstGeom>
              <a:solidFill>
                <a:srgbClr val="0050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C279B1F-4B9D-B0EB-F265-974807A63ECD}"/>
                  </a:ext>
                </a:extLst>
              </p:cNvPr>
              <p:cNvSpPr/>
              <p:nvPr/>
            </p:nvSpPr>
            <p:spPr>
              <a:xfrm>
                <a:off x="3855914" y="3188171"/>
                <a:ext cx="107361" cy="106930"/>
              </a:xfrm>
              <a:prstGeom prst="ellipse">
                <a:avLst/>
              </a:prstGeom>
              <a:solidFill>
                <a:srgbClr val="0050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E4308A23-C00C-C174-D906-CA9CCC4010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30845" y="3060191"/>
                <a:ext cx="1365064" cy="1270821"/>
              </a:xfrm>
              <a:prstGeom prst="straightConnector1">
                <a:avLst/>
              </a:prstGeom>
              <a:ln w="31750">
                <a:solidFill>
                  <a:schemeClr val="bg2">
                    <a:lumMod val="50000"/>
                  </a:schemeClr>
                </a:solidFill>
                <a:prstDash val="sysDot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B104E7A-28CC-CFA5-29CD-7AE123749EB2}"/>
                </a:ext>
              </a:extLst>
            </p:cNvPr>
            <p:cNvGrpSpPr/>
            <p:nvPr/>
          </p:nvGrpSpPr>
          <p:grpSpPr>
            <a:xfrm>
              <a:off x="5818834" y="1092734"/>
              <a:ext cx="1657903" cy="1549667"/>
              <a:chOff x="2281027" y="767539"/>
              <a:chExt cx="3595381" cy="355288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78D9474-24A7-4602-074E-BF568D2B4E86}"/>
                  </a:ext>
                </a:extLst>
              </p:cNvPr>
              <p:cNvGrpSpPr/>
              <p:nvPr/>
            </p:nvGrpSpPr>
            <p:grpSpPr>
              <a:xfrm>
                <a:off x="2340168" y="4075267"/>
                <a:ext cx="3536240" cy="245157"/>
                <a:chOff x="1768414" y="2342067"/>
                <a:chExt cx="2441276" cy="281800"/>
              </a:xfrm>
            </p:grpSpPr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464F87C4-420F-9BE4-F80B-C8FE2BC932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68414" y="2482970"/>
                  <a:ext cx="2441276" cy="0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8652F56A-F333-64E8-1CF7-B9EE831A93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78014" y="2342070"/>
                  <a:ext cx="0" cy="281797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CFB41A54-8726-43B0-946F-905FC2A2B1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87614" y="2342070"/>
                  <a:ext cx="0" cy="281797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F8F91D53-DFFC-E0D6-FADE-195574CC8D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00090" y="2342069"/>
                  <a:ext cx="0" cy="281797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6219C4E8-C157-BAC0-F989-8ED3C7DCCD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09690" y="2342067"/>
                  <a:ext cx="0" cy="281797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AB4C3CBE-B58A-54BD-6B94-6E392FEDBA09}"/>
                  </a:ext>
                </a:extLst>
              </p:cNvPr>
              <p:cNvGrpSpPr/>
              <p:nvPr/>
            </p:nvGrpSpPr>
            <p:grpSpPr>
              <a:xfrm rot="5400000">
                <a:off x="635486" y="2413080"/>
                <a:ext cx="3536240" cy="245157"/>
                <a:chOff x="1768414" y="2342070"/>
                <a:chExt cx="2441276" cy="281802"/>
              </a:xfrm>
            </p:grpSpPr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C5CE2327-E926-8D95-59CF-07D91A14A3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68414" y="2482970"/>
                  <a:ext cx="2441276" cy="0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51F89559-0448-5E97-9658-D990C2DC93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68414" y="2342071"/>
                  <a:ext cx="0" cy="281797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2C1F1CC4-CF57-CCC9-1AC1-F30111487A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78014" y="2342070"/>
                  <a:ext cx="0" cy="281797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C27B5637-9B08-09E0-5E31-66F0190DC5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87614" y="2342070"/>
                  <a:ext cx="0" cy="281797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4F08E8CC-FCAD-25B7-43D4-0C6D7B4116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34234" y="2342075"/>
                  <a:ext cx="0" cy="281797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18BE736-9677-1341-3211-2AA347944DA7}"/>
                </a:ext>
              </a:extLst>
            </p:cNvPr>
            <p:cNvGrpSpPr/>
            <p:nvPr/>
          </p:nvGrpSpPr>
          <p:grpSpPr>
            <a:xfrm rot="16832375">
              <a:off x="6010640" y="1042262"/>
              <a:ext cx="1431750" cy="1321293"/>
              <a:chOff x="4913232" y="2989229"/>
              <a:chExt cx="1431750" cy="1321293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FBA05D7-FE80-9820-C00E-36FE76128D88}"/>
                  </a:ext>
                </a:extLst>
              </p:cNvPr>
              <p:cNvSpPr/>
              <p:nvPr/>
            </p:nvSpPr>
            <p:spPr>
              <a:xfrm>
                <a:off x="4913232" y="3836629"/>
                <a:ext cx="107361" cy="106930"/>
              </a:xfrm>
              <a:prstGeom prst="ellipse">
                <a:avLst/>
              </a:prstGeom>
              <a:solidFill>
                <a:srgbClr val="0050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4008545-8851-621C-C9F0-3208C5F263D0}"/>
                  </a:ext>
                </a:extLst>
              </p:cNvPr>
              <p:cNvSpPr/>
              <p:nvPr/>
            </p:nvSpPr>
            <p:spPr>
              <a:xfrm>
                <a:off x="5738527" y="4132802"/>
                <a:ext cx="107361" cy="106930"/>
              </a:xfrm>
              <a:prstGeom prst="ellipse">
                <a:avLst/>
              </a:prstGeom>
              <a:solidFill>
                <a:srgbClr val="0050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BE2BACA-4DCF-4D35-6ADD-DA63C5CAC0B0}"/>
                  </a:ext>
                </a:extLst>
              </p:cNvPr>
              <p:cNvSpPr/>
              <p:nvPr/>
            </p:nvSpPr>
            <p:spPr>
              <a:xfrm>
                <a:off x="5556846" y="3055226"/>
                <a:ext cx="107361" cy="106931"/>
              </a:xfrm>
              <a:prstGeom prst="ellipse">
                <a:avLst/>
              </a:prstGeom>
              <a:solidFill>
                <a:srgbClr val="0050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A3874BC-B5CB-7DBE-223F-4F8A692919F7}"/>
                  </a:ext>
                </a:extLst>
              </p:cNvPr>
              <p:cNvSpPr/>
              <p:nvPr/>
            </p:nvSpPr>
            <p:spPr>
              <a:xfrm>
                <a:off x="6118319" y="3639993"/>
                <a:ext cx="107361" cy="106930"/>
              </a:xfrm>
              <a:prstGeom prst="ellipse">
                <a:avLst/>
              </a:prstGeom>
              <a:solidFill>
                <a:srgbClr val="0050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C7A85CF-EE94-12EF-5A3B-8FB160AF8D3F}"/>
                  </a:ext>
                </a:extLst>
              </p:cNvPr>
              <p:cNvSpPr/>
              <p:nvPr/>
            </p:nvSpPr>
            <p:spPr>
              <a:xfrm>
                <a:off x="6096331" y="2989229"/>
                <a:ext cx="107361" cy="106930"/>
              </a:xfrm>
              <a:prstGeom prst="ellipse">
                <a:avLst/>
              </a:prstGeom>
              <a:solidFill>
                <a:srgbClr val="0050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83506931-82B9-8070-6F18-BD16CB0F0C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79918" y="3039701"/>
                <a:ext cx="1365064" cy="1270821"/>
              </a:xfrm>
              <a:prstGeom prst="straightConnector1">
                <a:avLst/>
              </a:prstGeom>
              <a:ln w="31750">
                <a:solidFill>
                  <a:schemeClr val="bg2">
                    <a:lumMod val="50000"/>
                  </a:schemeClr>
                </a:solidFill>
                <a:prstDash val="sysDot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8B86B4-0F7F-F348-6866-C3F19F070388}"/>
                </a:ext>
              </a:extLst>
            </p:cNvPr>
            <p:cNvSpPr txBox="1"/>
            <p:nvPr/>
          </p:nvSpPr>
          <p:spPr>
            <a:xfrm>
              <a:off x="2153696" y="2833376"/>
              <a:ext cx="290463" cy="409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5290FAA-33BE-8FD6-577F-A0BB13716B04}"/>
                </a:ext>
              </a:extLst>
            </p:cNvPr>
            <p:cNvSpPr txBox="1"/>
            <p:nvPr/>
          </p:nvSpPr>
          <p:spPr>
            <a:xfrm>
              <a:off x="4367773" y="2821322"/>
              <a:ext cx="303288" cy="409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B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372D735-5803-A47F-9D58-A6307F4EF3A1}"/>
                </a:ext>
              </a:extLst>
            </p:cNvPr>
            <p:cNvSpPr txBox="1"/>
            <p:nvPr/>
          </p:nvSpPr>
          <p:spPr>
            <a:xfrm>
              <a:off x="6545471" y="2821322"/>
              <a:ext cx="298479" cy="409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C</a:t>
              </a:r>
              <a:endParaRPr lang="en-US" dirty="0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8CD2A6B-1F10-19A2-CE90-54A111916E7E}"/>
              </a:ext>
            </a:extLst>
          </p:cNvPr>
          <p:cNvSpPr txBox="1"/>
          <p:nvPr/>
        </p:nvSpPr>
        <p:spPr>
          <a:xfrm>
            <a:off x="4877189" y="5261646"/>
            <a:ext cx="2465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Correlation value (</a:t>
            </a:r>
            <a:r>
              <a:rPr lang="en-US" altLang="zh-CN" sz="2000" i="1" dirty="0"/>
              <a:t>r)</a:t>
            </a:r>
            <a:r>
              <a:rPr lang="en-US" altLang="zh-CN" sz="2000" dirty="0"/>
              <a:t>:</a:t>
            </a:r>
          </a:p>
          <a:p>
            <a:r>
              <a:rPr lang="en-US" altLang="zh-CN" sz="2000" dirty="0"/>
              <a:t>   A</a:t>
            </a:r>
            <a:r>
              <a:rPr lang="zh-CN" altLang="en-US" sz="2000" dirty="0"/>
              <a:t> </a:t>
            </a:r>
            <a:r>
              <a:rPr lang="en-US" altLang="zh-CN" sz="2000" dirty="0"/>
              <a:t>&gt;</a:t>
            </a:r>
            <a:r>
              <a:rPr lang="zh-CN" altLang="en-US" sz="2000" dirty="0"/>
              <a:t> </a:t>
            </a:r>
            <a:r>
              <a:rPr lang="en-US" altLang="zh-CN" sz="2000" dirty="0"/>
              <a:t>C</a:t>
            </a:r>
            <a:r>
              <a:rPr lang="zh-CN" altLang="en-US" sz="2000" dirty="0"/>
              <a:t> </a:t>
            </a:r>
            <a:r>
              <a:rPr lang="en-US" altLang="zh-CN" sz="2000" dirty="0"/>
              <a:t>&gt;</a:t>
            </a:r>
            <a:r>
              <a:rPr lang="zh-CN" altLang="en-US" sz="2000" dirty="0"/>
              <a:t> </a:t>
            </a:r>
            <a:r>
              <a:rPr lang="en-US" altLang="zh-CN" sz="2000" dirty="0"/>
              <a:t>B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0E91606-47CD-2C17-8824-68D4BE3B8298}"/>
              </a:ext>
            </a:extLst>
          </p:cNvPr>
          <p:cNvSpPr txBox="1"/>
          <p:nvPr/>
        </p:nvSpPr>
        <p:spPr>
          <a:xfrm>
            <a:off x="1595514" y="5261646"/>
            <a:ext cx="23535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Correlation strength:</a:t>
            </a:r>
          </a:p>
          <a:p>
            <a:pPr algn="ctr"/>
            <a:r>
              <a:rPr lang="zh-CN" altLang="en-US" sz="2000" dirty="0"/>
              <a:t>  </a:t>
            </a:r>
            <a:r>
              <a:rPr lang="en-US" altLang="zh-CN" sz="2000" dirty="0"/>
              <a:t>B&gt;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&gt;</a:t>
            </a:r>
            <a:r>
              <a:rPr lang="zh-CN" altLang="en-US" sz="2000" dirty="0"/>
              <a:t> </a:t>
            </a:r>
            <a:r>
              <a:rPr lang="en-US" altLang="zh-CN" sz="2000" dirty="0"/>
              <a:t>C</a:t>
            </a:r>
            <a:endParaRPr lang="en-US" sz="2000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2D326E1-A271-0B61-DFFF-7E354EF30BB8}"/>
              </a:ext>
            </a:extLst>
          </p:cNvPr>
          <p:cNvGrpSpPr/>
          <p:nvPr/>
        </p:nvGrpSpPr>
        <p:grpSpPr>
          <a:xfrm>
            <a:off x="1397094" y="4006945"/>
            <a:ext cx="6657207" cy="923330"/>
            <a:chOff x="1582139" y="6643842"/>
            <a:chExt cx="6657207" cy="923330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0EC0757-D9F7-03F0-C979-305E5686BBC8}"/>
                </a:ext>
              </a:extLst>
            </p:cNvPr>
            <p:cNvSpPr txBox="1"/>
            <p:nvPr/>
          </p:nvSpPr>
          <p:spPr>
            <a:xfrm>
              <a:off x="1582139" y="6643842"/>
              <a:ext cx="665720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Magnitude</a:t>
              </a:r>
              <a:r>
                <a:rPr lang="zh-CN" altLang="en-US" dirty="0"/>
                <a:t>              </a:t>
              </a:r>
              <a:r>
                <a:rPr lang="en-US" altLang="zh-CN" dirty="0"/>
                <a:t>the</a:t>
              </a:r>
              <a:r>
                <a:rPr lang="zh-CN" altLang="en-US" dirty="0"/>
                <a:t> </a:t>
              </a:r>
              <a:r>
                <a:rPr lang="en-US" altLang="zh-CN" dirty="0"/>
                <a:t>strength</a:t>
              </a:r>
              <a:r>
                <a:rPr lang="zh-CN" altLang="en-US" dirty="0"/>
                <a:t> </a:t>
              </a:r>
              <a:r>
                <a:rPr lang="en-US" altLang="zh-CN" dirty="0"/>
                <a:t>of</a:t>
              </a:r>
              <a:r>
                <a:rPr lang="zh-CN" altLang="en-US" dirty="0"/>
                <a:t> </a:t>
              </a:r>
              <a:r>
                <a:rPr lang="en-US" altLang="zh-CN" dirty="0"/>
                <a:t>linear</a:t>
              </a:r>
              <a:r>
                <a:rPr lang="zh-CN" altLang="en-US" dirty="0"/>
                <a:t> </a:t>
              </a:r>
              <a:r>
                <a:rPr lang="en-US" altLang="zh-CN" dirty="0"/>
                <a:t>relationship (absolute value)</a:t>
              </a:r>
            </a:p>
            <a:p>
              <a:endParaRPr lang="en-US" dirty="0"/>
            </a:p>
            <a:p>
              <a:r>
                <a:rPr lang="en-US" altLang="zh-CN" dirty="0"/>
                <a:t>Sign</a:t>
              </a:r>
              <a:r>
                <a:rPr lang="zh-CN" altLang="en-US" dirty="0"/>
                <a:t>              </a:t>
              </a:r>
              <a:r>
                <a:rPr lang="en-US" altLang="zh-CN" dirty="0"/>
                <a:t>the</a:t>
              </a:r>
              <a:r>
                <a:rPr lang="zh-CN" altLang="en-US" dirty="0"/>
                <a:t> </a:t>
              </a:r>
              <a:r>
                <a:rPr lang="en-US" altLang="zh-CN" dirty="0"/>
                <a:t>direction</a:t>
              </a:r>
              <a:r>
                <a:rPr lang="zh-CN" altLang="en-US" dirty="0"/>
                <a:t> </a:t>
              </a:r>
              <a:r>
                <a:rPr lang="en-US" altLang="zh-CN" dirty="0"/>
                <a:t>of</a:t>
              </a:r>
              <a:r>
                <a:rPr lang="zh-CN" altLang="en-US" dirty="0"/>
                <a:t> </a:t>
              </a:r>
              <a:r>
                <a:rPr lang="en-US" altLang="zh-CN" dirty="0"/>
                <a:t>the</a:t>
              </a:r>
              <a:r>
                <a:rPr lang="zh-CN" altLang="en-US" dirty="0"/>
                <a:t> </a:t>
              </a:r>
              <a:r>
                <a:rPr lang="en-US" altLang="zh-CN" dirty="0"/>
                <a:t>relationship</a:t>
              </a:r>
              <a:r>
                <a:rPr lang="zh-CN" altLang="en-US" dirty="0"/>
                <a:t> </a:t>
              </a:r>
              <a:r>
                <a:rPr lang="en-US" altLang="zh-CN" dirty="0"/>
                <a:t>(increase</a:t>
              </a:r>
              <a:r>
                <a:rPr lang="zh-CN" altLang="en-US" dirty="0"/>
                <a:t> </a:t>
              </a:r>
              <a:r>
                <a:rPr lang="en-US" altLang="zh-CN" dirty="0"/>
                <a:t>or</a:t>
              </a:r>
              <a:r>
                <a:rPr lang="zh-CN" altLang="en-US" dirty="0"/>
                <a:t> </a:t>
              </a:r>
              <a:r>
                <a:rPr lang="en-US" altLang="zh-CN" dirty="0"/>
                <a:t>decrease)</a:t>
              </a:r>
              <a:endParaRPr lang="en-US" dirty="0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B3DAE7C6-9665-EAE9-B8B4-64225C26D14D}"/>
                </a:ext>
              </a:extLst>
            </p:cNvPr>
            <p:cNvCxnSpPr>
              <a:cxnSpLocks/>
            </p:cNvCxnSpPr>
            <p:nvPr/>
          </p:nvCxnSpPr>
          <p:spPr>
            <a:xfrm>
              <a:off x="2762599" y="6830179"/>
              <a:ext cx="507819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00FFF2A1-701B-27AB-6E6A-7BC41A948EFB}"/>
                </a:ext>
              </a:extLst>
            </p:cNvPr>
            <p:cNvCxnSpPr>
              <a:cxnSpLocks/>
            </p:cNvCxnSpPr>
            <p:nvPr/>
          </p:nvCxnSpPr>
          <p:spPr>
            <a:xfrm>
              <a:off x="2199251" y="7390908"/>
              <a:ext cx="507819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3072CC-464C-69B6-5DC0-D212B2800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71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3F3914-ED82-AFB0-1568-FB375EE67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Numerical summary of a categorical variable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32015A-3E9F-BEC9-BC77-2D6CABF28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" y="3429000"/>
            <a:ext cx="7772400" cy="23554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68D5E9-15EF-D504-55B2-D8EE09B7AC06}"/>
              </a:ext>
            </a:extLst>
          </p:cNvPr>
          <p:cNvSpPr txBox="1"/>
          <p:nvPr/>
        </p:nvSpPr>
        <p:spPr>
          <a:xfrm>
            <a:off x="388026" y="5915027"/>
            <a:ext cx="87940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</a:rPr>
              <a:t>Question: do </a:t>
            </a:r>
            <a:r>
              <a:rPr lang="en-US" sz="2400" b="1" dirty="0">
                <a:effectLst/>
                <a:latin typeface="Calibri" panose="020F0502020204030204" pitchFamily="34" charset="0"/>
              </a:rPr>
              <a:t>count </a:t>
            </a:r>
            <a:r>
              <a:rPr lang="en-US" sz="2400" dirty="0">
                <a:effectLst/>
                <a:latin typeface="Calibri" panose="020F0502020204030204" pitchFamily="34" charset="0"/>
              </a:rPr>
              <a:t>and </a:t>
            </a:r>
            <a:r>
              <a:rPr lang="en-US" sz="2400" b="1" dirty="0">
                <a:effectLst/>
                <a:latin typeface="Calibri" panose="020F0502020204030204" pitchFamily="34" charset="0"/>
              </a:rPr>
              <a:t>percentage</a:t>
            </a:r>
            <a:r>
              <a:rPr lang="zh-CN" altLang="en-US" sz="2400" b="1" dirty="0">
                <a:effectLst/>
                <a:latin typeface="Calibri" panose="020F0502020204030204" pitchFamily="34" charset="0"/>
              </a:rPr>
              <a:t> </a:t>
            </a:r>
            <a:r>
              <a:rPr lang="en-US" sz="2400" dirty="0">
                <a:effectLst/>
                <a:latin typeface="Calibri" panose="020F0502020204030204" pitchFamily="34" charset="0"/>
              </a:rPr>
              <a:t>convey the same information? </a:t>
            </a:r>
            <a:endParaRPr lang="en-US" sz="2400" dirty="0">
              <a:effectLst/>
            </a:endParaRPr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ADE9D0-5E97-9B87-FB88-EC30752F6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617883" cy="4351338"/>
          </a:xfrm>
        </p:spPr>
        <p:txBody>
          <a:bodyPr/>
          <a:lstStyle/>
          <a:p>
            <a:r>
              <a:rPr lang="en-US" sz="2400" dirty="0">
                <a:effectLst/>
                <a:latin typeface="Calibri" panose="020F0502020204030204" pitchFamily="34" charset="0"/>
              </a:rPr>
              <a:t>One can describe the distribution of a categorical variable by using the </a:t>
            </a:r>
            <a:r>
              <a:rPr lang="en-US" sz="2400" b="1" dirty="0">
                <a:effectLst/>
                <a:latin typeface="Calibri" panose="020F0502020204030204" pitchFamily="34" charset="0"/>
              </a:rPr>
              <a:t>count </a:t>
            </a:r>
            <a:r>
              <a:rPr lang="en-US" sz="2400" dirty="0">
                <a:effectLst/>
                <a:latin typeface="Calibri" panose="020F0502020204030204" pitchFamily="34" charset="0"/>
              </a:rPr>
              <a:t>or the </a:t>
            </a:r>
            <a:r>
              <a:rPr lang="en-US" sz="2400" b="1" dirty="0">
                <a:effectLst/>
                <a:latin typeface="Calibri" panose="020F0502020204030204" pitchFamily="34" charset="0"/>
              </a:rPr>
              <a:t>percentage </a:t>
            </a:r>
            <a:r>
              <a:rPr lang="en-US" sz="2400" dirty="0">
                <a:effectLst/>
                <a:latin typeface="Calibri" panose="020F0502020204030204" pitchFamily="34" charset="0"/>
              </a:rPr>
              <a:t>of individuals who fall in each category. </a:t>
            </a:r>
            <a:endParaRPr lang="en-US" sz="2400" dirty="0">
              <a:effectLst/>
            </a:endParaRPr>
          </a:p>
          <a:p>
            <a:r>
              <a:rPr lang="en-US" sz="2400" dirty="0">
                <a:effectLst/>
                <a:latin typeface="Calibri" panose="020F0502020204030204" pitchFamily="34" charset="0"/>
              </a:rPr>
              <a:t>Example: a numerical summary of the education data</a:t>
            </a:r>
            <a:endParaRPr lang="en-US" sz="2400" dirty="0">
              <a:effectLst/>
            </a:endParaRP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A9725F-25FF-34E2-90BC-3CE60BDCF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322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white text with black text&#10;&#10;AI-generated content may be incorrect.">
            <a:extLst>
              <a:ext uri="{FF2B5EF4-FFF2-40B4-BE49-F238E27FC236}">
                <a16:creationId xmlns:a16="http://schemas.microsoft.com/office/drawing/2014/main" id="{57859967-9EDF-B888-6562-EE5FA9064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523" y="1773047"/>
            <a:ext cx="7518400" cy="4038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9B1D32-364B-94DB-86B5-366A98D9D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B38DE42-2312-89A7-B59E-F39208D93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r vs. regression coefficient (beta)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B8772F-307E-0EAD-8976-2C10E6065DDD}"/>
              </a:ext>
            </a:extLst>
          </p:cNvPr>
          <p:cNvSpPr txBox="1"/>
          <p:nvPr/>
        </p:nvSpPr>
        <p:spPr>
          <a:xfrm>
            <a:off x="812800" y="1514436"/>
            <a:ext cx="6434326" cy="86177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effectLst/>
              </a:rPr>
              <a:t>Quick example to see the differences: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3576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79A13-CFDA-EC7E-3C82-E4344A803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N</a:t>
            </a:r>
            <a:r>
              <a:rPr lang="en-US" dirty="0"/>
              <a:t>otes about 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3A323-0DB4-029A-B71B-75503B55F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72" y="1574574"/>
            <a:ext cx="7886699" cy="4622676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+mn-lt"/>
              </a:rPr>
              <a:t>r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has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no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units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of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measurement. </a:t>
            </a:r>
          </a:p>
          <a:p>
            <a:r>
              <a:rPr lang="en-US" altLang="zh-CN" sz="2400" dirty="0">
                <a:latin typeface="+mn-lt"/>
              </a:rPr>
              <a:t>r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does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not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change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if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you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change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the unit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of measurement of variables (e.g.</a:t>
            </a:r>
            <a:r>
              <a:rPr lang="en-US" altLang="zh-CN" sz="2400" dirty="0">
                <a:latin typeface="+mn-lt"/>
              </a:rPr>
              <a:t>,</a:t>
            </a:r>
            <a:r>
              <a:rPr lang="en-US" sz="2400" dirty="0">
                <a:latin typeface="+mn-lt"/>
              </a:rPr>
              <a:t> from </a:t>
            </a:r>
            <a:r>
              <a:rPr lang="en-US" sz="2400" i="1" dirty="0" err="1">
                <a:latin typeface="+mn-lt"/>
              </a:rPr>
              <a:t>lbs</a:t>
            </a:r>
            <a:r>
              <a:rPr lang="en-US" sz="2400" i="1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to </a:t>
            </a:r>
            <a:r>
              <a:rPr lang="en-US" sz="2400" i="1" dirty="0">
                <a:latin typeface="+mn-lt"/>
              </a:rPr>
              <a:t>kg</a:t>
            </a:r>
            <a:r>
              <a:rPr lang="en-US" sz="2400" dirty="0">
                <a:latin typeface="+mn-lt"/>
              </a:rPr>
              <a:t>). r is scale-free and symmetric.</a:t>
            </a:r>
            <a:endParaRPr lang="en-US" altLang="zh-CN" sz="2400" dirty="0">
              <a:latin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+mn-lt"/>
              </a:rPr>
              <a:t>r</a:t>
            </a:r>
            <a:r>
              <a:rPr lang="zh-CN" altLang="en-US" sz="2400" dirty="0">
                <a:effectLst/>
                <a:latin typeface="+mn-lt"/>
              </a:rPr>
              <a:t> </a:t>
            </a:r>
            <a:r>
              <a:rPr lang="en-US" sz="2400" dirty="0">
                <a:solidFill>
                  <a:srgbClr val="0000FF"/>
                </a:solidFill>
                <a:effectLst/>
                <a:latin typeface="+mn-lt"/>
              </a:rPr>
              <a:t>only </a:t>
            </a:r>
            <a:r>
              <a:rPr lang="en-US" sz="2400" dirty="0">
                <a:effectLst/>
                <a:latin typeface="+mn-lt"/>
              </a:rPr>
              <a:t>measures</a:t>
            </a:r>
            <a:r>
              <a:rPr lang="zh-CN" altLang="en-US" sz="2400" dirty="0">
                <a:effectLst/>
                <a:latin typeface="+mn-lt"/>
              </a:rPr>
              <a:t> </a:t>
            </a:r>
            <a:r>
              <a:rPr lang="en-US" sz="2400" dirty="0">
                <a:effectLst/>
                <a:latin typeface="+mn-lt"/>
              </a:rPr>
              <a:t>the</a:t>
            </a:r>
            <a:r>
              <a:rPr lang="zh-CN" altLang="en-US" sz="2400" dirty="0">
                <a:effectLst/>
                <a:latin typeface="+mn-lt"/>
              </a:rPr>
              <a:t> </a:t>
            </a:r>
            <a:r>
              <a:rPr lang="en-US" sz="2400" dirty="0">
                <a:effectLst/>
                <a:latin typeface="+mn-lt"/>
              </a:rPr>
              <a:t>strength</a:t>
            </a:r>
            <a:r>
              <a:rPr lang="zh-CN" altLang="en-US" sz="2400" dirty="0">
                <a:effectLst/>
                <a:latin typeface="+mn-lt"/>
              </a:rPr>
              <a:t> </a:t>
            </a:r>
            <a:r>
              <a:rPr lang="en-US" sz="2400" dirty="0">
                <a:effectLst/>
                <a:latin typeface="+mn-lt"/>
              </a:rPr>
              <a:t>of</a:t>
            </a:r>
            <a:r>
              <a:rPr lang="zh-CN" altLang="en-US" sz="2400" dirty="0">
                <a:effectLst/>
                <a:latin typeface="+mn-lt"/>
              </a:rPr>
              <a:t> </a:t>
            </a:r>
            <a:r>
              <a:rPr lang="en-US" sz="2400" dirty="0">
                <a:effectLst/>
                <a:latin typeface="+mn-lt"/>
              </a:rPr>
              <a:t>the</a:t>
            </a:r>
            <a:r>
              <a:rPr lang="zh-CN" altLang="en-US" sz="2400" dirty="0">
                <a:effectLst/>
                <a:latin typeface="+mn-lt"/>
              </a:rPr>
              <a:t> </a:t>
            </a:r>
            <a:r>
              <a:rPr lang="en-US" altLang="zh-CN" sz="2400" dirty="0">
                <a:effectLst/>
                <a:latin typeface="+mn-lt"/>
              </a:rPr>
              <a:t>(assumed) </a:t>
            </a:r>
            <a:r>
              <a:rPr lang="en-US" sz="2400" dirty="0">
                <a:effectLst/>
                <a:latin typeface="+mn-lt"/>
              </a:rPr>
              <a:t>linear relationship, it does not describe curved relationships.</a:t>
            </a:r>
          </a:p>
          <a:p>
            <a:r>
              <a:rPr lang="en-US" sz="2400" dirty="0">
                <a:effectLst/>
                <a:latin typeface="+mn-lt"/>
              </a:rPr>
              <a:t>r</a:t>
            </a:r>
            <a:r>
              <a:rPr lang="zh-CN" altLang="en-US" sz="2400" dirty="0">
                <a:effectLst/>
                <a:latin typeface="+mn-lt"/>
              </a:rPr>
              <a:t> </a:t>
            </a:r>
            <a:r>
              <a:rPr lang="en-US" sz="2400" dirty="0">
                <a:effectLst/>
                <a:latin typeface="+mn-lt"/>
              </a:rPr>
              <a:t>is</a:t>
            </a:r>
            <a:r>
              <a:rPr lang="zh-CN" altLang="en-US" sz="2400" dirty="0">
                <a:effectLst/>
                <a:latin typeface="+mn-lt"/>
              </a:rPr>
              <a:t> </a:t>
            </a:r>
            <a:r>
              <a:rPr lang="en-US" sz="2400" dirty="0">
                <a:effectLst/>
                <a:latin typeface="+mn-lt"/>
              </a:rPr>
              <a:t>not</a:t>
            </a:r>
            <a:r>
              <a:rPr lang="zh-CN" altLang="en-US" sz="2400" dirty="0">
                <a:effectLst/>
                <a:latin typeface="+mn-lt"/>
              </a:rPr>
              <a:t> </a:t>
            </a:r>
            <a:r>
              <a:rPr lang="en-US" sz="2400" dirty="0">
                <a:effectLst/>
                <a:latin typeface="+mn-lt"/>
              </a:rPr>
              <a:t>robust (no consideration of uncertainty</a:t>
            </a:r>
            <a:r>
              <a:rPr lang="en-US" sz="2400" dirty="0">
                <a:latin typeface="+mn-lt"/>
              </a:rPr>
              <a:t> and </a:t>
            </a:r>
            <a:r>
              <a:rPr lang="en-US" sz="2400" dirty="0">
                <a:effectLst/>
                <a:latin typeface="+mn-lt"/>
              </a:rPr>
              <a:t>N).</a:t>
            </a:r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2CE353-EA2D-9D37-9BE3-4D655DB94A3A}"/>
              </a:ext>
            </a:extLst>
          </p:cNvPr>
          <p:cNvSpPr txBox="1"/>
          <p:nvPr/>
        </p:nvSpPr>
        <p:spPr>
          <a:xfrm>
            <a:off x="783772" y="4421652"/>
            <a:ext cx="785253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effectLst/>
              </a:rPr>
              <a:t>Correlation does not directly imply causation.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8BC1B7-6927-0F6B-8C13-D06331C85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8585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E9834-F752-1D8B-8258-30E0B1528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E44E4-5AD5-10AA-969B-FE7DB7CE1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2105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effectLst/>
                <a:latin typeface="+mn-lt"/>
              </a:rPr>
              <a:t>A 1971 study found that: people who drink a lot of coffee have a higher incidence of bladder cancer.</a:t>
            </a:r>
            <a:endParaRPr lang="en-US" dirty="0">
              <a:latin typeface="+mn-lt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8B9"/>
                </a:solidFill>
                <a:effectLst/>
                <a:latin typeface="+mn-lt"/>
              </a:rPr>
              <a:t>Correlation noticed. Causation?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92C51-CB9B-FF15-FB5F-191E1A4A1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570E56-3609-BDA5-7DDE-B506E8D79024}"/>
              </a:ext>
            </a:extLst>
          </p:cNvPr>
          <p:cNvSpPr txBox="1">
            <a:spLocks/>
          </p:cNvSpPr>
          <p:nvPr/>
        </p:nvSpPr>
        <p:spPr>
          <a:xfrm>
            <a:off x="628650" y="3642454"/>
            <a:ext cx="7733472" cy="2246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LM Sans 12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LM Sans 12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LM Sans 12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LM Sans 12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LM Sans 12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1993: A larger study concluded that after adjusting for the effects of smoking, no evidence was found for increased risk from drinking coffee.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solidFill>
                  <a:srgbClr val="C00000"/>
                </a:solidFill>
                <a:latin typeface="+mn-lt"/>
              </a:rPr>
              <a:t>Correlation does not directly imply causation.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28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1F18F-1001-0E86-5D2B-F1DEBFAF5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pairs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variables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D426EB-B658-42C0-9C2E-755151C09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137" y="2631881"/>
            <a:ext cx="5312403" cy="35206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705F1B-DDCD-C19B-0CF8-346F2F7629E7}"/>
              </a:ext>
            </a:extLst>
          </p:cNvPr>
          <p:cNvSpPr txBox="1"/>
          <p:nvPr/>
        </p:nvSpPr>
        <p:spPr>
          <a:xfrm>
            <a:off x="770443" y="1566647"/>
            <a:ext cx="2883225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Scatter</a:t>
            </a:r>
            <a:r>
              <a:rPr lang="zh-CN" altLang="en-US" sz="2800" dirty="0"/>
              <a:t> </a:t>
            </a:r>
            <a:r>
              <a:rPr lang="en-US" altLang="zh-CN" sz="2800" dirty="0"/>
              <a:t>plot</a:t>
            </a:r>
            <a:r>
              <a:rPr lang="zh-CN" altLang="en-US" sz="2800" dirty="0"/>
              <a:t> </a:t>
            </a:r>
            <a:r>
              <a:rPr lang="en-US" altLang="zh-CN" sz="2800" dirty="0"/>
              <a:t>matrix</a:t>
            </a:r>
          </a:p>
          <a:p>
            <a:r>
              <a:rPr lang="en-US" altLang="zh-CN" sz="2800" dirty="0"/>
              <a:t>Dataset:</a:t>
            </a:r>
            <a:r>
              <a:rPr lang="zh-CN" altLang="en-US" sz="2800" dirty="0"/>
              <a:t> </a:t>
            </a:r>
            <a:r>
              <a:rPr lang="en-US" altLang="zh-CN" sz="2800" dirty="0" err="1"/>
              <a:t>auto.csv</a:t>
            </a:r>
            <a:endParaRPr lang="en-US" altLang="zh-CN" sz="2800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E4AC2-3398-108C-EAB6-A493A49DD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866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1F18F-1001-0E86-5D2B-F1DEBFAF5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pairs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variables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05F1B-DDCD-C19B-0CF8-346F2F7629E7}"/>
              </a:ext>
            </a:extLst>
          </p:cNvPr>
          <p:cNvSpPr txBox="1"/>
          <p:nvPr/>
        </p:nvSpPr>
        <p:spPr>
          <a:xfrm>
            <a:off x="713057" y="1479460"/>
            <a:ext cx="4312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Correlation</a:t>
            </a:r>
            <a:r>
              <a:rPr lang="zh-CN" altLang="en-US" sz="2800" dirty="0"/>
              <a:t> </a:t>
            </a:r>
            <a:r>
              <a:rPr lang="en-US" altLang="zh-CN" sz="2800" dirty="0"/>
              <a:t>matrix in Pandas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3EC76B-1BB7-8AF3-FDC4-7C306D1C39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54"/>
          <a:stretch/>
        </p:blipFill>
        <p:spPr>
          <a:xfrm>
            <a:off x="727126" y="2144393"/>
            <a:ext cx="7995252" cy="304254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6945E-0FFF-E53F-AE8D-A56BAC8CD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C301D6-FAA2-961E-0DCC-56AC957B1FAC}"/>
              </a:ext>
            </a:extLst>
          </p:cNvPr>
          <p:cNvSpPr txBox="1"/>
          <p:nvPr/>
        </p:nvSpPr>
        <p:spPr>
          <a:xfrm>
            <a:off x="727126" y="5328652"/>
            <a:ext cx="523566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How to visualize these values?</a:t>
            </a:r>
            <a:endParaRPr lang="en-US" sz="3200" dirty="0">
              <a:solidFill>
                <a:srgbClr val="C00000"/>
              </a:solidFill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3226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66CBF-4461-D19E-5EA8-744660011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pairs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variables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36E8CA-B140-774E-BF32-EB057B9994C8}"/>
              </a:ext>
            </a:extLst>
          </p:cNvPr>
          <p:cNvSpPr txBox="1"/>
          <p:nvPr/>
        </p:nvSpPr>
        <p:spPr>
          <a:xfrm>
            <a:off x="694571" y="1517078"/>
            <a:ext cx="5459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Heatmap to show correlation matrix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FE874F-8C5B-A3EB-DD78-1761B4F8C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058" y="2121168"/>
            <a:ext cx="6287343" cy="42351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D2E648-72CE-67C0-56DC-6AC597954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406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C3CAA-5AEF-7E43-6A03-EE9D3F026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3E562-EC28-B89B-3912-9119196C4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Course notes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57FF9-4941-AD28-9313-1EAC82631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7B9A-5578-447A-653E-DABAC87FF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HK" dirty="0"/>
              <a:t>Find out group info on Canvas</a:t>
            </a:r>
          </a:p>
          <a:p>
            <a:pPr lvl="1"/>
            <a:r>
              <a:rPr lang="en-HK" dirty="0"/>
              <a:t>Start the conversation early!</a:t>
            </a:r>
          </a:p>
          <a:p>
            <a:pPr lvl="1"/>
            <a:r>
              <a:rPr lang="en-HK" u="sng" dirty="0"/>
              <a:t>I will provide several topics as default choice</a:t>
            </a:r>
          </a:p>
          <a:p>
            <a:pPr lvl="1"/>
            <a:r>
              <a:rPr lang="en-HK" dirty="0"/>
              <a:t>But, you can study any social science question</a:t>
            </a:r>
          </a:p>
          <a:p>
            <a:r>
              <a:rPr lang="en-HK" dirty="0"/>
              <a:t>Tutorial </a:t>
            </a:r>
            <a:r>
              <a:rPr lang="en-US" altLang="zh-CN" dirty="0"/>
              <a:t>time</a:t>
            </a:r>
          </a:p>
          <a:p>
            <a:pPr lvl="1"/>
            <a:r>
              <a:rPr lang="en-US" dirty="0"/>
              <a:t>EDA on the ICLR dataset</a:t>
            </a:r>
          </a:p>
          <a:p>
            <a:pPr lvl="1"/>
            <a:r>
              <a:rPr lang="en-US" dirty="0"/>
              <a:t>Examine variable distribution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2262822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727FA-4AB9-FB2D-8C14-B3A7F1A8E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Graphical summary of a categorical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2D9EE-12C3-0A71-23DD-E8772B34D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/>
          <a:lstStyle/>
          <a:p>
            <a:r>
              <a:rPr lang="en-US" altLang="zh-CN" sz="2400" b="1" dirty="0">
                <a:latin typeface="+mn-lt"/>
              </a:rPr>
              <a:t>B</a:t>
            </a:r>
            <a:r>
              <a:rPr lang="en-US" sz="2400" b="1" dirty="0">
                <a:effectLst/>
                <a:latin typeface="+mn-lt"/>
              </a:rPr>
              <a:t>ar chart</a:t>
            </a:r>
            <a:r>
              <a:rPr lang="en-US" altLang="zh-CN" sz="2400" b="1" dirty="0">
                <a:latin typeface="+mn-lt"/>
              </a:rPr>
              <a:t>:</a:t>
            </a:r>
            <a:r>
              <a:rPr lang="en-US" sz="2400" b="1" dirty="0">
                <a:effectLst/>
                <a:latin typeface="+mn-lt"/>
              </a:rPr>
              <a:t> </a:t>
            </a:r>
            <a:r>
              <a:rPr lang="en-US" sz="2400" dirty="0">
                <a:effectLst/>
                <a:latin typeface="+mn-lt"/>
              </a:rPr>
              <a:t>the height of each bar is proportional to the count (or percentage) of each category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4B2953-D0DC-5E77-DD16-7C1835B3C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061" y="2629429"/>
            <a:ext cx="3919220" cy="350149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6DB6E3-58CF-F9AB-4FE1-B8B0192EE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683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2D9EE-12C3-0A71-23DD-E8772B34D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CN" sz="2400" b="1" dirty="0">
                <a:effectLst/>
                <a:latin typeface="Calibri" panose="020F0502020204030204" pitchFamily="34" charset="0"/>
              </a:rPr>
              <a:t>Pie</a:t>
            </a:r>
            <a:r>
              <a:rPr lang="en-US" sz="2400" b="1" dirty="0">
                <a:effectLst/>
                <a:latin typeface="Calibri" panose="020F0502020204030204" pitchFamily="34" charset="0"/>
              </a:rPr>
              <a:t> chart</a:t>
            </a:r>
            <a:r>
              <a:rPr lang="en-US" altLang="zh-CN" sz="2400" b="1" dirty="0">
                <a:effectLst/>
                <a:latin typeface="Calibri" panose="020F0502020204030204" pitchFamily="34" charset="0"/>
              </a:rPr>
              <a:t>:</a:t>
            </a:r>
            <a:r>
              <a:rPr lang="en-US" sz="2400" b="1" dirty="0">
                <a:effectLst/>
                <a:latin typeface="Calibri" panose="020F0502020204030204" pitchFamily="34" charset="0"/>
              </a:rPr>
              <a:t> </a:t>
            </a:r>
            <a:r>
              <a:rPr lang="en-US" sz="2400" dirty="0">
                <a:effectLst/>
                <a:latin typeface="Calibri" panose="020F0502020204030204" pitchFamily="34" charset="0"/>
              </a:rPr>
              <a:t>the area of each piece is proportional to the count (or percentage) of each category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68A710-F70B-77B7-57AD-AE7D6678B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00" y="2672420"/>
            <a:ext cx="4266166" cy="313148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EBCF9E-51D2-F54F-F2DB-13F21DECD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C474E97-E2E5-A186-1B83-EAA1C82AD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Graphical summary of a categorical variable</a:t>
            </a:r>
          </a:p>
        </p:txBody>
      </p:sp>
    </p:spTree>
    <p:extLst>
      <p:ext uri="{BB962C8B-B14F-4D97-AF65-F5344CB8AC3E}">
        <p14:creationId xmlns:p14="http://schemas.microsoft.com/office/powerpoint/2010/main" val="2134046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96EF7-F681-C087-98FD-1CADF749F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Bar charts vs. Pie charts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5A1DB-9D3A-52F0-DAAA-93A1EFA14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410450" cy="388090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effectLst/>
                <a:latin typeface="+mn-lt"/>
              </a:rPr>
              <a:t>Pie charts are less useful than bar charts if we want to compare actual counts</a:t>
            </a:r>
            <a:r>
              <a:rPr lang="en-US" altLang="zh-CN" sz="2400" dirty="0">
                <a:effectLst/>
                <a:latin typeface="+mn-lt"/>
              </a:rPr>
              <a:t>:</a:t>
            </a:r>
            <a:r>
              <a:rPr lang="zh-CN" altLang="en-US" sz="2400" dirty="0">
                <a:effectLst/>
                <a:latin typeface="+mn-lt"/>
              </a:rPr>
              <a:t> </a:t>
            </a:r>
            <a:r>
              <a:rPr lang="en-US" altLang="zh-CN" sz="2400" dirty="0">
                <a:effectLst/>
                <a:latin typeface="+mn-lt"/>
              </a:rPr>
              <a:t>it</a:t>
            </a:r>
            <a:r>
              <a:rPr lang="zh-CN" altLang="en-US" sz="2400" dirty="0">
                <a:effectLst/>
                <a:latin typeface="+mn-lt"/>
              </a:rPr>
              <a:t> </a:t>
            </a:r>
            <a:r>
              <a:rPr lang="en-US" altLang="zh-CN" sz="2400" dirty="0">
                <a:effectLst/>
                <a:latin typeface="+mn-lt"/>
              </a:rPr>
              <a:t>is</a:t>
            </a:r>
            <a:r>
              <a:rPr lang="zh-CN" altLang="en-US" sz="2400" dirty="0">
                <a:effectLst/>
                <a:latin typeface="+mn-lt"/>
              </a:rPr>
              <a:t> </a:t>
            </a:r>
            <a:r>
              <a:rPr lang="en-US" sz="2400" dirty="0">
                <a:effectLst/>
                <a:latin typeface="+mn-lt"/>
              </a:rPr>
              <a:t>easier to compare bars than angles of wedges</a:t>
            </a:r>
            <a:r>
              <a:rPr lang="en-US" altLang="zh-CN" sz="2400" dirty="0">
                <a:effectLst/>
                <a:latin typeface="+mn-lt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effectLst/>
                <a:latin typeface="+mn-lt"/>
              </a:rPr>
              <a:t>Pie charts are commonly chosen to illustrate market shares or sources of revenue for a company</a:t>
            </a:r>
            <a:r>
              <a:rPr lang="en-US" altLang="zh-CN" sz="2400" dirty="0">
                <a:effectLst/>
                <a:latin typeface="+mn-lt"/>
              </a:rPr>
              <a:t>.</a:t>
            </a:r>
            <a:endParaRPr lang="en-US" sz="2400" dirty="0">
              <a:effectLst/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658F3-F829-8B1D-104E-E44E426EB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85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hang" id="{16B57925-4BF1-1F47-9CC9-F9B8FF84AD2B}" vid="{9FDA24BC-AEBA-8448-BDDE-8ACFED393888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hang" id="{16B57925-4BF1-1F47-9CC9-F9B8FF84AD2B}" vid="{9FDA24BC-AEBA-8448-BDDE-8ACFED39388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8247</TotalTime>
  <Words>2831</Words>
  <Application>Microsoft Macintosh PowerPoint</Application>
  <PresentationFormat>On-screen Show (4:3)</PresentationFormat>
  <Paragraphs>500</Paragraphs>
  <Slides>66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66</vt:i4>
      </vt:variant>
    </vt:vector>
  </HeadingPairs>
  <TitlesOfParts>
    <vt:vector size="80" baseType="lpstr">
      <vt:lpstr>Adobe Devanagari</vt:lpstr>
      <vt:lpstr>ArialMT</vt:lpstr>
      <vt:lpstr>LM Sans 12</vt:lpstr>
      <vt:lpstr>MS</vt:lpstr>
      <vt:lpstr>TimesNewRomanPS</vt:lpstr>
      <vt:lpstr>TimesNewRomanPSMT</vt:lpstr>
      <vt:lpstr>Abadi MT Condensed Extra Bold</vt:lpstr>
      <vt:lpstr>Abadi MT Condensed Light</vt:lpstr>
      <vt:lpstr>Arial</vt:lpstr>
      <vt:lpstr>Calibri</vt:lpstr>
      <vt:lpstr>Courier New</vt:lpstr>
      <vt:lpstr>Open Sans</vt:lpstr>
      <vt:lpstr>Office Theme</vt:lpstr>
      <vt:lpstr>1_Office Theme</vt:lpstr>
      <vt:lpstr>SDSC 2005 - Introduction to Computational Social Science  (Lecture 3)</vt:lpstr>
      <vt:lpstr>Exploratory Data Analysis (EDA)</vt:lpstr>
      <vt:lpstr>Birth of EDA</vt:lpstr>
      <vt:lpstr>Distribution</vt:lpstr>
      <vt:lpstr>Categorical variables</vt:lpstr>
      <vt:lpstr>Numerical summary of a categorical variable</vt:lpstr>
      <vt:lpstr>Graphical summary of a categorical variable</vt:lpstr>
      <vt:lpstr>Graphical summary of a categorical variable</vt:lpstr>
      <vt:lpstr>Bar charts vs. Pie charts</vt:lpstr>
      <vt:lpstr>Numerical (Quantitative) variables</vt:lpstr>
      <vt:lpstr>Graphical summary of a numerical variable</vt:lpstr>
      <vt:lpstr>Graphical summary of a numerical variable</vt:lpstr>
      <vt:lpstr>Power-law distribution</vt:lpstr>
      <vt:lpstr>Types of distributions</vt:lpstr>
      <vt:lpstr>Shapes of a distribution</vt:lpstr>
      <vt:lpstr>Shapes of a distribution</vt:lpstr>
      <vt:lpstr>Numerical summary of a numerical variable</vt:lpstr>
      <vt:lpstr>Median = 50th percentile </vt:lpstr>
      <vt:lpstr>“Robustness” of a statistic</vt:lpstr>
      <vt:lpstr>Which is which?</vt:lpstr>
      <vt:lpstr>More about numerical summary: Mode</vt:lpstr>
      <vt:lpstr>“Spread” of a numerical variable</vt:lpstr>
      <vt:lpstr>Common measures of variability</vt:lpstr>
      <vt:lpstr>Interpretation of Variance and SD</vt:lpstr>
      <vt:lpstr>Other measures of spread</vt:lpstr>
      <vt:lpstr>Quartiles</vt:lpstr>
      <vt:lpstr>Example: customer satisfaction ratings</vt:lpstr>
      <vt:lpstr>Example: customer satisfaction ratings</vt:lpstr>
      <vt:lpstr>IQR and SD</vt:lpstr>
      <vt:lpstr>How did John Tukey present a distribution?</vt:lpstr>
      <vt:lpstr>How did John Tukey present a distribution?</vt:lpstr>
      <vt:lpstr>Box-and-whisker display (boxplot)</vt:lpstr>
      <vt:lpstr>Box-and-whisker display (boxplot)</vt:lpstr>
      <vt:lpstr>Choosing a summary</vt:lpstr>
      <vt:lpstr>Relationship betw. two variables</vt:lpstr>
      <vt:lpstr>Two-way (contingency) tables</vt:lpstr>
      <vt:lpstr>Two-way tables</vt:lpstr>
      <vt:lpstr>Notation</vt:lpstr>
      <vt:lpstr>Joint distribution</vt:lpstr>
      <vt:lpstr>Marginal distribution</vt:lpstr>
      <vt:lpstr>Conditional distribution</vt:lpstr>
      <vt:lpstr>Conditional distribution</vt:lpstr>
      <vt:lpstr>Another example</vt:lpstr>
      <vt:lpstr>Simpson’s paradox</vt:lpstr>
      <vt:lpstr>Simpson’s paradox</vt:lpstr>
      <vt:lpstr>Simpson’s paradox</vt:lpstr>
      <vt:lpstr>Simpson’s paradox</vt:lpstr>
      <vt:lpstr>Scatter plot (two num. var.)</vt:lpstr>
      <vt:lpstr>Scatter plot (two num. var.)</vt:lpstr>
      <vt:lpstr>Scatter plot</vt:lpstr>
      <vt:lpstr>PowerPoint Presentation</vt:lpstr>
      <vt:lpstr>PowerPoint Presentation</vt:lpstr>
      <vt:lpstr>Pearson correlation (r)</vt:lpstr>
      <vt:lpstr>Strong correlation</vt:lpstr>
      <vt:lpstr>Moderate correlation</vt:lpstr>
      <vt:lpstr>Negative correlation</vt:lpstr>
      <vt:lpstr>No correlation</vt:lpstr>
      <vt:lpstr>The magnitude of correlation</vt:lpstr>
      <vt:lpstr>Correlation strength and sign</vt:lpstr>
      <vt:lpstr>r vs. regression coefficient (beta)</vt:lpstr>
      <vt:lpstr>Notes about correlation</vt:lpstr>
      <vt:lpstr>Example</vt:lpstr>
      <vt:lpstr>Multiple pairs of variables</vt:lpstr>
      <vt:lpstr>Multiple pairs of variables</vt:lpstr>
      <vt:lpstr>Multiple pairs of variables</vt:lpstr>
      <vt:lpstr>Course notes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SEEM4112 Computing Methods in Data Analytics 1. Introduction</dc:title>
  <dc:creator>Q Z</dc:creator>
  <cp:lastModifiedBy>Prof. PENG Hao</cp:lastModifiedBy>
  <cp:revision>183</cp:revision>
  <dcterms:created xsi:type="dcterms:W3CDTF">2019-01-16T16:49:18Z</dcterms:created>
  <dcterms:modified xsi:type="dcterms:W3CDTF">2026-01-26T07:36:05Z</dcterms:modified>
</cp:coreProperties>
</file>